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75" r:id="rId6"/>
    <p:sldId id="262" r:id="rId7"/>
    <p:sldId id="263" r:id="rId8"/>
    <p:sldId id="264" r:id="rId9"/>
    <p:sldId id="265" r:id="rId10"/>
    <p:sldId id="266" r:id="rId11"/>
    <p:sldId id="260" r:id="rId12"/>
    <p:sldId id="267" r:id="rId13"/>
    <p:sldId id="268" r:id="rId14"/>
    <p:sldId id="269" r:id="rId15"/>
    <p:sldId id="261" r:id="rId16"/>
    <p:sldId id="270" r:id="rId17"/>
    <p:sldId id="277" r:id="rId18"/>
    <p:sldId id="271" r:id="rId19"/>
    <p:sldId id="272" r:id="rId20"/>
    <p:sldId id="273"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3T23:39:39.750"/>
    </inkml:context>
    <inkml:brush xml:id="br0">
      <inkml:brushProperty name="width" value="0.1" units="cm"/>
      <inkml:brushProperty name="height" value="0.1" units="cm"/>
      <inkml:brushProperty name="color" value="#E71224"/>
    </inkml:brush>
  </inkml:definitions>
  <inkml:trace contextRef="#ctx0" brushRef="#br0">0 1 24575,'59'29'0,"-1"0"0,24 6 0,-36-23 0,-20-12 0,7 0 0,2 0 0,7 0 0,7 0 0,-10 0 0,10 0 0,-7 0 0,14 0 0,-7 0 0,7 0 0,-7 0 0,7 0 0,-7 2 0,7 5 0,-2-2 0,2 9 0,5 0 0,-5 7 0,4 0 0,3 0 0,0 5 0,0-5 0,0 4 0,0-11 0,7 12 0,0 2 0,5-7 0,2-7 0,-3 2 0,10 12 0,0-7 0,-7 0 0,-7 0 0,-7-7 0,-2 5 0,-12 2 0,7-3 0,-7-4 0,5 5 0,-12-5 0,11-2 0,-11 2 0,-2 0 0,-5 7 0,0-10 0,5 6 0,-5-10 0,-5 7 0,-9-7 0,-7 7 0,0-7 0,0 9 0,7-2 0,0-5 0,0-2 0,2 12 0,5 2 0,3 5 0,4-5 0,-3-10 0,-4-4 0,-11 3 0,4-3 0,-5 7 0,5-7 0,0 7 0,0-7 0,-7 2 0,0-2 0,0-5 0,7 5 0,0-2 0,0 2 0,0-5 0,9 17 0,3-7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3T23:39:41.309"/>
    </inkml:context>
    <inkml:brush xml:id="br0">
      <inkml:brushProperty name="width" value="0.1" units="cm"/>
      <inkml:brushProperty name="height" value="0.1" units="cm"/>
      <inkml:brushProperty name="color" value="#E71224"/>
    </inkml:brush>
  </inkml:definitions>
  <inkml:trace contextRef="#ctx0" brushRef="#br0">0 1114 24575,'73'0'0,"-10"0"0,-10-3 0,-11-4 0,10 5 0,-13-24 0,6 5 0,-6-2 0,13 2 0,-10 7 0,11-12 0,-4 5 0,0-4 0,-7 4 0,0 0 0,0 0 0,0 0 0,0 0 0,5 7 0,-5 0 0,12 7 0,-12-7 0,9 2 0,-9-2 0,12-5 0,-12 5 0,11 3 0,-4-3 0,10 0 0,-3-7 0,-5-5 0,-2 5 0,0-5 0,-7 12 0,11-4 0,-11-3 0,5 2 0,-5 5 0,0 2 0,0 5 0,0-4 0,0-10 0,-2 0 0,-5 0 0,4 7 0,-4 0 0,-2 2 0,2-2 0,-2-5 0,2 5 0,2-2 0,-9 2 0,0 2 0,-7 5 0,7 3 0,0-10 0,0 7 0,-7-7 0,2 7 0,5-7 0,-9 9 0,9-2 0,-2-2 0,9 2 0,-3 0 0,-4 7 0,5 0 0,7-3 0,-5-3 0,-5 3 0,-9-4 0,-7 5 0,0 2 0,0 0 0,7 0 0,0 0 0,0-9 0,-7 4 0,0-9 0,0 7 0,7-7 0,7 7 0,0-7 0,14 2 0,-7-2 0,0 5 0,5-10 0,4-4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3T23:49:15.285"/>
    </inkml:context>
    <inkml:brush xml:id="br0">
      <inkml:brushProperty name="width" value="0.1" units="cm"/>
      <inkml:brushProperty name="height" value="0.1" units="cm"/>
      <inkml:brushProperty name="color" value="#E71224"/>
    </inkml:brush>
  </inkml:definitions>
  <inkml:trace contextRef="#ctx0" brushRef="#br0">1 1596 24575,'61'-74'0,"-1"-1"0,-8 21 0,-1 8 0,-9 15 0,0 6 0,37-17 0,1-12 0,-1-2 0,-36 27 0,0 0 0,2-2 0,1 1 0,2 1 0,0 0 0,0 0 0,0-1 0,-3 2 0,1 0 0,-3 2 0,0-1 0,39-27 0,-1 5 0,3 5 0,-7-10 0,7 12 0,-2 2 0,-12 5 0,14 5 0,-7 2 0,7-7 0,-14 14 0,16-9 0,-2 9 0,-5-12 0,-9 12 0,3-5 0,-3 5 0,-7 7 0,-7 0 0,-12 3 0,-2-3 0,-2 2 0,-12 5 0,0 5 0,-7-7 0,0 9 0,0-10 0,0 8 0,0-7 0,0 9 0,2 0 0,5 0 0,-2-7 0,9 0 0,28-38 0,14-1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3T23:49:16.198"/>
    </inkml:context>
    <inkml:brush xml:id="br0">
      <inkml:brushProperty name="width" value="0.1" units="cm"/>
      <inkml:brushProperty name="height" value="0.1" units="cm"/>
      <inkml:brushProperty name="color" value="#E71224"/>
    </inkml:brush>
  </inkml:definitions>
  <inkml:trace contextRef="#ctx0" brushRef="#br0">1 0 24575,'72'12'0,"1"0"0,-2-1 0,-5-1 0,11-3 0,7 18 0,7 10 0,-43-9 0,0 0 0,4-5 0,1 0 0,0 6 0,-1 2 0,1-2 0,-1 2 0,0 4 0,-1 1 0,-2 1 0,0 0 0,2 1 0,0-2 0,-2-2 0,0-1 0,5 3 0,2 0 0,0-2 0,0-1 0,2 3 0,0-3 0,-4-6 0,-3-1 0,-2 3 0,-2 0 0,37 15 0,-16 5 0,2-12 0,0-7 0,-14-7 0,4 0 0,-18-7 0,3-3 0,-17 3 0,0-9 0,-17 14 0,8-17 0,-17 17 0,45 11 0,0 14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3188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315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5582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190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3979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4631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5160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77748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793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681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960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9107008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customXml" Target="../ink/ink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customXml" Target="../ink/ink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2D27-8439-7F43-ABBB-8158EEEAC53D}"/>
              </a:ext>
            </a:extLst>
          </p:cNvPr>
          <p:cNvSpPr>
            <a:spLocks noGrp="1"/>
          </p:cNvSpPr>
          <p:nvPr>
            <p:ph type="ctrTitle"/>
          </p:nvPr>
        </p:nvSpPr>
        <p:spPr/>
        <p:txBody>
          <a:bodyPr/>
          <a:lstStyle/>
          <a:p>
            <a:r>
              <a:rPr lang="en-US" dirty="0"/>
              <a:t>Type 1 Diabetes</a:t>
            </a:r>
          </a:p>
        </p:txBody>
      </p:sp>
      <p:sp>
        <p:nvSpPr>
          <p:cNvPr id="3" name="Subtitle 2">
            <a:extLst>
              <a:ext uri="{FF2B5EF4-FFF2-40B4-BE49-F238E27FC236}">
                <a16:creationId xmlns:a16="http://schemas.microsoft.com/office/drawing/2014/main" id="{036A40FC-4705-2B47-9D1D-875D76198413}"/>
              </a:ext>
            </a:extLst>
          </p:cNvPr>
          <p:cNvSpPr>
            <a:spLocks noGrp="1"/>
          </p:cNvSpPr>
          <p:nvPr>
            <p:ph type="subTitle" idx="1"/>
          </p:nvPr>
        </p:nvSpPr>
        <p:spPr/>
        <p:txBody>
          <a:bodyPr/>
          <a:lstStyle/>
          <a:p>
            <a:r>
              <a:rPr lang="en-US" dirty="0" smtClean="0"/>
              <a:t>By Desiree </a:t>
            </a:r>
            <a:r>
              <a:rPr lang="en-US" dirty="0" err="1" smtClean="0"/>
              <a:t>Fremer</a:t>
            </a:r>
            <a:r>
              <a:rPr lang="en-US" dirty="0" smtClean="0"/>
              <a:t>, RN</a:t>
            </a:r>
            <a:endParaRPr lang="en-US" dirty="0"/>
          </a:p>
        </p:txBody>
      </p:sp>
    </p:spTree>
    <p:extLst>
      <p:ext uri="{BB962C8B-B14F-4D97-AF65-F5344CB8AC3E}">
        <p14:creationId xmlns:p14="http://schemas.microsoft.com/office/powerpoint/2010/main" val="26382175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40583-F3E5-7240-BA32-36743F87FCED}"/>
              </a:ext>
            </a:extLst>
          </p:cNvPr>
          <p:cNvSpPr>
            <a:spLocks noGrp="1"/>
          </p:cNvSpPr>
          <p:nvPr>
            <p:ph type="title"/>
          </p:nvPr>
        </p:nvSpPr>
        <p:spPr/>
        <p:txBody>
          <a:bodyPr/>
          <a:lstStyle/>
          <a:p>
            <a:r>
              <a:rPr lang="en-US" dirty="0"/>
              <a:t>Hyperglycemia (high blood sugar) caused by:</a:t>
            </a:r>
          </a:p>
        </p:txBody>
      </p:sp>
      <p:sp>
        <p:nvSpPr>
          <p:cNvPr id="3" name="Content Placeholder 2">
            <a:extLst>
              <a:ext uri="{FF2B5EF4-FFF2-40B4-BE49-F238E27FC236}">
                <a16:creationId xmlns:a16="http://schemas.microsoft.com/office/drawing/2014/main" id="{F001F355-76B7-7541-86FB-FE4C46FB2799}"/>
              </a:ext>
            </a:extLst>
          </p:cNvPr>
          <p:cNvSpPr>
            <a:spLocks noGrp="1"/>
          </p:cNvSpPr>
          <p:nvPr>
            <p:ph idx="1"/>
          </p:nvPr>
        </p:nvSpPr>
        <p:spPr/>
        <p:txBody>
          <a:bodyPr>
            <a:normAutofit fontScale="92500" lnSpcReduction="20000"/>
          </a:bodyPr>
          <a:lstStyle/>
          <a:p>
            <a:r>
              <a:rPr lang="en-US" b="0" i="0" u="none" strike="noStrike" dirty="0">
                <a:solidFill>
                  <a:srgbClr val="111111"/>
                </a:solidFill>
                <a:effectLst/>
                <a:latin typeface="Helvetica" pitchFamily="2" charset="0"/>
              </a:rPr>
              <a:t>Not using enough insulin</a:t>
            </a:r>
          </a:p>
          <a:p>
            <a:r>
              <a:rPr lang="en-US" dirty="0">
                <a:solidFill>
                  <a:srgbClr val="111111"/>
                </a:solidFill>
                <a:latin typeface="Helvetica" pitchFamily="2" charset="0"/>
              </a:rPr>
              <a:t>Miscounting carbohydrates </a:t>
            </a:r>
            <a:endParaRPr lang="en-US" b="0" i="0" u="none" strike="noStrike" dirty="0">
              <a:solidFill>
                <a:srgbClr val="111111"/>
              </a:solidFill>
              <a:effectLst/>
              <a:latin typeface="Helvetica" pitchFamily="2" charset="0"/>
            </a:endParaRPr>
          </a:p>
          <a:p>
            <a:r>
              <a:rPr lang="en-US" b="0" i="0" u="none" strike="noStrike" dirty="0">
                <a:solidFill>
                  <a:srgbClr val="111111"/>
                </a:solidFill>
                <a:effectLst/>
                <a:latin typeface="Helvetica" pitchFamily="2" charset="0"/>
              </a:rPr>
              <a:t>Not injecting insulin properly or using expired insulin</a:t>
            </a:r>
          </a:p>
          <a:p>
            <a:r>
              <a:rPr lang="en-US" dirty="0">
                <a:solidFill>
                  <a:srgbClr val="111111"/>
                </a:solidFill>
                <a:latin typeface="Helvetica" pitchFamily="2" charset="0"/>
              </a:rPr>
              <a:t>Eating certain carbs</a:t>
            </a:r>
            <a:endParaRPr lang="en-US" b="0" i="0" u="none" strike="noStrike" dirty="0">
              <a:solidFill>
                <a:srgbClr val="111111"/>
              </a:solidFill>
              <a:effectLst/>
              <a:latin typeface="Helvetica" pitchFamily="2" charset="0"/>
            </a:endParaRPr>
          </a:p>
          <a:p>
            <a:r>
              <a:rPr lang="en-US" b="0" i="0" u="none" strike="noStrike" dirty="0">
                <a:solidFill>
                  <a:srgbClr val="111111"/>
                </a:solidFill>
                <a:effectLst/>
                <a:latin typeface="Helvetica" pitchFamily="2" charset="0"/>
              </a:rPr>
              <a:t>Being inactive</a:t>
            </a:r>
          </a:p>
          <a:p>
            <a:r>
              <a:rPr lang="en-US" b="0" i="0" u="none" strike="noStrike" dirty="0">
                <a:solidFill>
                  <a:srgbClr val="111111"/>
                </a:solidFill>
                <a:effectLst/>
                <a:latin typeface="Helvetica" pitchFamily="2" charset="0"/>
              </a:rPr>
              <a:t>Having an illness or infection</a:t>
            </a:r>
          </a:p>
          <a:p>
            <a:r>
              <a:rPr lang="en-US" b="0" i="0" u="none" strike="noStrike" dirty="0">
                <a:solidFill>
                  <a:srgbClr val="111111"/>
                </a:solidFill>
                <a:effectLst/>
                <a:latin typeface="Helvetica" pitchFamily="2" charset="0"/>
              </a:rPr>
              <a:t>Using certain medications, such as steroids</a:t>
            </a:r>
          </a:p>
          <a:p>
            <a:r>
              <a:rPr lang="en-US" b="0" i="0" u="none" strike="noStrike" dirty="0">
                <a:solidFill>
                  <a:srgbClr val="111111"/>
                </a:solidFill>
                <a:effectLst/>
                <a:latin typeface="Helvetica" pitchFamily="2" charset="0"/>
              </a:rPr>
              <a:t>Being injured or having surgery</a:t>
            </a:r>
          </a:p>
          <a:p>
            <a:r>
              <a:rPr lang="en-US" b="0" i="0" u="none" strike="noStrike" dirty="0">
                <a:solidFill>
                  <a:srgbClr val="111111"/>
                </a:solidFill>
                <a:effectLst/>
                <a:latin typeface="Helvetica" pitchFamily="2" charset="0"/>
              </a:rPr>
              <a:t>Experiencing emotional stress</a:t>
            </a:r>
          </a:p>
          <a:p>
            <a:r>
              <a:rPr lang="en-US" dirty="0">
                <a:solidFill>
                  <a:srgbClr val="111111"/>
                </a:solidFill>
                <a:latin typeface="Helvetica" pitchFamily="2" charset="0"/>
              </a:rPr>
              <a:t>Hormones</a:t>
            </a:r>
            <a:endParaRPr lang="en-US" b="0" i="0" u="none" strike="noStrike" dirty="0">
              <a:solidFill>
                <a:srgbClr val="111111"/>
              </a:solidFill>
              <a:effectLst/>
              <a:latin typeface="Helvetica" pitchFamily="2" charset="0"/>
            </a:endParaRPr>
          </a:p>
          <a:p>
            <a:endParaRPr lang="en-US" dirty="0"/>
          </a:p>
        </p:txBody>
      </p:sp>
      <p:pic>
        <p:nvPicPr>
          <p:cNvPr id="4" name="Picture 4">
            <a:extLst>
              <a:ext uri="{FF2B5EF4-FFF2-40B4-BE49-F238E27FC236}">
                <a16:creationId xmlns:a16="http://schemas.microsoft.com/office/drawing/2014/main" id="{E8839338-2421-414A-A666-338C5A5DB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453" y="1690688"/>
            <a:ext cx="1601740" cy="4567403"/>
          </a:xfrm>
          <a:prstGeom prst="rect">
            <a:avLst/>
          </a:prstGeom>
        </p:spPr>
      </p:pic>
    </p:spTree>
    <p:extLst>
      <p:ext uri="{BB962C8B-B14F-4D97-AF65-F5344CB8AC3E}">
        <p14:creationId xmlns:p14="http://schemas.microsoft.com/office/powerpoint/2010/main" val="35875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A9CA-6667-5C47-9794-EDDA2A425118}"/>
              </a:ext>
            </a:extLst>
          </p:cNvPr>
          <p:cNvSpPr>
            <a:spLocks noGrp="1"/>
          </p:cNvSpPr>
          <p:nvPr>
            <p:ph type="title"/>
          </p:nvPr>
        </p:nvSpPr>
        <p:spPr/>
        <p:txBody>
          <a:bodyPr/>
          <a:lstStyle/>
          <a:p>
            <a:r>
              <a:rPr lang="en-US" dirty="0"/>
              <a:t>Symptoms of high blood sugar </a:t>
            </a:r>
          </a:p>
        </p:txBody>
      </p:sp>
      <p:pic>
        <p:nvPicPr>
          <p:cNvPr id="4" name="Picture 4">
            <a:extLst>
              <a:ext uri="{FF2B5EF4-FFF2-40B4-BE49-F238E27FC236}">
                <a16:creationId xmlns:a16="http://schemas.microsoft.com/office/drawing/2014/main" id="{62B26C29-9924-1745-A979-4D5CDA3D5C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9546" y="1812735"/>
            <a:ext cx="4406718" cy="4351338"/>
          </a:xfrm>
        </p:spPr>
      </p:pic>
      <p:pic>
        <p:nvPicPr>
          <p:cNvPr id="3" name="Picture 4">
            <a:extLst>
              <a:ext uri="{FF2B5EF4-FFF2-40B4-BE49-F238E27FC236}">
                <a16:creationId xmlns:a16="http://schemas.microsoft.com/office/drawing/2014/main" id="{104949FF-5DB0-A140-A690-9DC2D2ABF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4544" y="1933788"/>
            <a:ext cx="2199577" cy="3897566"/>
          </a:xfrm>
          <a:prstGeom prst="rect">
            <a:avLst/>
          </a:prstGeom>
        </p:spPr>
      </p:pic>
    </p:spTree>
    <p:extLst>
      <p:ext uri="{BB962C8B-B14F-4D97-AF65-F5344CB8AC3E}">
        <p14:creationId xmlns:p14="http://schemas.microsoft.com/office/powerpoint/2010/main" val="25870504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9C9F-24B3-8D4F-87DF-264911639E7F}"/>
              </a:ext>
            </a:extLst>
          </p:cNvPr>
          <p:cNvSpPr>
            <a:spLocks noGrp="1"/>
          </p:cNvSpPr>
          <p:nvPr>
            <p:ph type="title"/>
          </p:nvPr>
        </p:nvSpPr>
        <p:spPr/>
        <p:txBody>
          <a:bodyPr/>
          <a:lstStyle/>
          <a:p>
            <a:r>
              <a:rPr lang="en-US" dirty="0"/>
              <a:t>Long term consequences of high blood sugars</a:t>
            </a:r>
          </a:p>
        </p:txBody>
      </p:sp>
      <p:sp>
        <p:nvSpPr>
          <p:cNvPr id="3" name="Content Placeholder 2">
            <a:extLst>
              <a:ext uri="{FF2B5EF4-FFF2-40B4-BE49-F238E27FC236}">
                <a16:creationId xmlns:a16="http://schemas.microsoft.com/office/drawing/2014/main" id="{54429CD1-DC80-AD4A-98AB-E53A5E15DD4B}"/>
              </a:ext>
            </a:extLst>
          </p:cNvPr>
          <p:cNvSpPr>
            <a:spLocks noGrp="1"/>
          </p:cNvSpPr>
          <p:nvPr>
            <p:ph idx="1"/>
          </p:nvPr>
        </p:nvSpPr>
        <p:spPr/>
        <p:txBody>
          <a:bodyPr>
            <a:normAutofit fontScale="92500" lnSpcReduction="20000"/>
          </a:bodyPr>
          <a:lstStyle/>
          <a:p>
            <a:r>
              <a:rPr lang="en-US" b="0" i="0" u="none" strike="noStrike" dirty="0">
                <a:solidFill>
                  <a:srgbClr val="111111"/>
                </a:solidFill>
                <a:effectLst/>
                <a:latin typeface="Helvetica" pitchFamily="2" charset="0"/>
              </a:rPr>
              <a:t>Cardiovascular (heart) disease</a:t>
            </a:r>
          </a:p>
          <a:p>
            <a:r>
              <a:rPr lang="en-US" b="0" i="0" u="none" strike="noStrike" dirty="0">
                <a:solidFill>
                  <a:srgbClr val="111111"/>
                </a:solidFill>
                <a:effectLst/>
                <a:latin typeface="Helvetica" pitchFamily="2" charset="0"/>
              </a:rPr>
              <a:t>Nerve damage</a:t>
            </a:r>
          </a:p>
          <a:p>
            <a:r>
              <a:rPr lang="en-US" b="0" i="0" u="none" strike="noStrike" dirty="0">
                <a:solidFill>
                  <a:srgbClr val="111111"/>
                </a:solidFill>
                <a:effectLst/>
                <a:latin typeface="Helvetica" pitchFamily="2" charset="0"/>
              </a:rPr>
              <a:t>Kidney damage or kidney failure</a:t>
            </a:r>
          </a:p>
          <a:p>
            <a:r>
              <a:rPr lang="en-US" b="0" i="0" u="none" strike="noStrike" dirty="0">
                <a:solidFill>
                  <a:srgbClr val="111111"/>
                </a:solidFill>
                <a:effectLst/>
                <a:latin typeface="Helvetica" pitchFamily="2" charset="0"/>
              </a:rPr>
              <a:t>Damage to the blood vessels of the retina, potentially leading to blindness</a:t>
            </a:r>
          </a:p>
          <a:p>
            <a:r>
              <a:rPr lang="en-US" b="0" i="0" u="none" strike="noStrike" dirty="0">
                <a:solidFill>
                  <a:srgbClr val="111111"/>
                </a:solidFill>
                <a:effectLst/>
                <a:latin typeface="Helvetica" pitchFamily="2" charset="0"/>
              </a:rPr>
              <a:t>Clouding of the normally clear lens of your eye</a:t>
            </a:r>
          </a:p>
          <a:p>
            <a:r>
              <a:rPr lang="en-US" b="0" i="0" u="none" strike="noStrike">
                <a:solidFill>
                  <a:srgbClr val="111111"/>
                </a:solidFill>
                <a:effectLst/>
                <a:latin typeface="Helvetica" pitchFamily="2" charset="0"/>
              </a:rPr>
              <a:t>Problems </a:t>
            </a:r>
            <a:r>
              <a:rPr lang="en-US" b="0" i="0" u="none" strike="noStrike" dirty="0">
                <a:solidFill>
                  <a:srgbClr val="111111"/>
                </a:solidFill>
                <a:effectLst/>
                <a:latin typeface="Helvetica" pitchFamily="2" charset="0"/>
              </a:rPr>
              <a:t>caused by damaged nerves or poor blood flow that can lead to serious skin infections, ulcerations, and in some severe cases, amputation</a:t>
            </a:r>
          </a:p>
          <a:p>
            <a:r>
              <a:rPr lang="en-US" b="0" i="0" u="none" strike="noStrike" dirty="0">
                <a:solidFill>
                  <a:srgbClr val="111111"/>
                </a:solidFill>
                <a:effectLst/>
                <a:latin typeface="Helvetica" pitchFamily="2" charset="0"/>
              </a:rPr>
              <a:t>Bone and joint problems</a:t>
            </a:r>
          </a:p>
          <a:p>
            <a:r>
              <a:rPr lang="en-US" b="0" i="0" u="none" strike="noStrike" dirty="0">
                <a:solidFill>
                  <a:srgbClr val="111111"/>
                </a:solidFill>
                <a:effectLst/>
                <a:latin typeface="Helvetica" pitchFamily="2" charset="0"/>
              </a:rPr>
              <a:t>Teeth and gum infections</a:t>
            </a:r>
          </a:p>
          <a:p>
            <a:endParaRPr lang="en-US" dirty="0"/>
          </a:p>
        </p:txBody>
      </p:sp>
    </p:spTree>
    <p:extLst>
      <p:ext uri="{BB962C8B-B14F-4D97-AF65-F5344CB8AC3E}">
        <p14:creationId xmlns:p14="http://schemas.microsoft.com/office/powerpoint/2010/main" val="13990432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3735-E428-4847-B0C4-78B8D5795B01}"/>
              </a:ext>
            </a:extLst>
          </p:cNvPr>
          <p:cNvSpPr>
            <a:spLocks noGrp="1"/>
          </p:cNvSpPr>
          <p:nvPr>
            <p:ph type="title"/>
          </p:nvPr>
        </p:nvSpPr>
        <p:spPr/>
        <p:txBody>
          <a:bodyPr/>
          <a:lstStyle/>
          <a:p>
            <a:r>
              <a:rPr lang="en-US" dirty="0"/>
              <a:t>Emergency complication of high blood sugar </a:t>
            </a:r>
          </a:p>
        </p:txBody>
      </p:sp>
      <p:sp>
        <p:nvSpPr>
          <p:cNvPr id="3" name="Content Placeholder 2">
            <a:extLst>
              <a:ext uri="{FF2B5EF4-FFF2-40B4-BE49-F238E27FC236}">
                <a16:creationId xmlns:a16="http://schemas.microsoft.com/office/drawing/2014/main" id="{9247C8B4-2659-8B4D-8FE6-07EEA08C3FFB}"/>
              </a:ext>
            </a:extLst>
          </p:cNvPr>
          <p:cNvSpPr>
            <a:spLocks noGrp="1"/>
          </p:cNvSpPr>
          <p:nvPr>
            <p:ph idx="1"/>
          </p:nvPr>
        </p:nvSpPr>
        <p:spPr/>
        <p:txBody>
          <a:bodyPr/>
          <a:lstStyle/>
          <a:p>
            <a:r>
              <a:rPr lang="en-US" b="1" i="0" u="none" strike="noStrike" dirty="0">
                <a:solidFill>
                  <a:srgbClr val="111111"/>
                </a:solidFill>
                <a:effectLst/>
                <a:latin typeface="Helvetica" pitchFamily="2" charset="0"/>
              </a:rPr>
              <a:t>Diabetic </a:t>
            </a:r>
            <a:r>
              <a:rPr lang="en-US" b="1" i="0" u="none" strike="noStrike" dirty="0" err="1">
                <a:solidFill>
                  <a:srgbClr val="111111"/>
                </a:solidFill>
                <a:effectLst/>
                <a:latin typeface="Helvetica" pitchFamily="2" charset="0"/>
              </a:rPr>
              <a:t>ketoacidosis</a:t>
            </a:r>
            <a:r>
              <a:rPr lang="en-US" b="1" i="0" u="none" strike="noStrike" dirty="0">
                <a:solidFill>
                  <a:srgbClr val="111111"/>
                </a:solidFill>
                <a:effectLst/>
                <a:latin typeface="Helvetica" pitchFamily="2" charset="0"/>
              </a:rPr>
              <a:t>.</a:t>
            </a:r>
            <a:r>
              <a:rPr lang="en-US" b="0" i="0" u="none" strike="noStrike" dirty="0">
                <a:solidFill>
                  <a:srgbClr val="111111"/>
                </a:solidFill>
                <a:effectLst/>
                <a:latin typeface="Helvetica" pitchFamily="2" charset="0"/>
              </a:rPr>
              <a:t> Diabetic </a:t>
            </a:r>
            <a:r>
              <a:rPr lang="en-US" b="0" i="0" u="none" strike="noStrike" dirty="0" err="1">
                <a:solidFill>
                  <a:srgbClr val="111111"/>
                </a:solidFill>
                <a:effectLst/>
                <a:latin typeface="Helvetica" pitchFamily="2" charset="0"/>
              </a:rPr>
              <a:t>ketoacidosis</a:t>
            </a:r>
            <a:r>
              <a:rPr lang="en-US" b="0" i="0" u="none" strike="noStrike" dirty="0">
                <a:solidFill>
                  <a:srgbClr val="111111"/>
                </a:solidFill>
                <a:effectLst/>
                <a:latin typeface="Helvetica" pitchFamily="2" charset="0"/>
              </a:rPr>
              <a:t> develops when you don't have enough insulin in your body. When this happens, sugar (glucose) can't enter your cells for energy. Your blood sugar level rises, and your body begins to break down fat for energy.</a:t>
            </a:r>
          </a:p>
          <a:p>
            <a:r>
              <a:rPr lang="en-US" b="0" i="0" u="none" strike="noStrike" dirty="0">
                <a:solidFill>
                  <a:srgbClr val="111111"/>
                </a:solidFill>
                <a:effectLst/>
                <a:latin typeface="Helvetica" pitchFamily="2" charset="0"/>
              </a:rPr>
              <a:t>This process produces toxic acids known as ketones. Excess ketones accumulate in the blood and eventually "spill over" into the urine. Left untreated, diabetic </a:t>
            </a:r>
            <a:r>
              <a:rPr lang="en-US" b="0" i="0" u="none" strike="noStrike" dirty="0" err="1">
                <a:solidFill>
                  <a:srgbClr val="111111"/>
                </a:solidFill>
                <a:effectLst/>
                <a:latin typeface="Helvetica" pitchFamily="2" charset="0"/>
              </a:rPr>
              <a:t>ketoacidosis</a:t>
            </a:r>
            <a:r>
              <a:rPr lang="en-US" b="0" i="0" u="none" strike="noStrike" dirty="0">
                <a:solidFill>
                  <a:srgbClr val="111111"/>
                </a:solidFill>
                <a:effectLst/>
                <a:latin typeface="Helvetica" pitchFamily="2" charset="0"/>
              </a:rPr>
              <a:t> can lead to a diabetic coma and be life-threatening.</a:t>
            </a:r>
          </a:p>
          <a:p>
            <a:endParaRPr lang="en-US" dirty="0"/>
          </a:p>
        </p:txBody>
      </p:sp>
    </p:spTree>
    <p:extLst>
      <p:ext uri="{BB962C8B-B14F-4D97-AF65-F5344CB8AC3E}">
        <p14:creationId xmlns:p14="http://schemas.microsoft.com/office/powerpoint/2010/main" val="29425075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B40A0-4281-BB46-8AF0-645DEE9EFEAA}"/>
              </a:ext>
            </a:extLst>
          </p:cNvPr>
          <p:cNvSpPr>
            <a:spLocks noGrp="1"/>
          </p:cNvSpPr>
          <p:nvPr>
            <p:ph type="title"/>
          </p:nvPr>
        </p:nvSpPr>
        <p:spPr/>
        <p:txBody>
          <a:bodyPr/>
          <a:lstStyle/>
          <a:p>
            <a:r>
              <a:rPr lang="en-US" dirty="0"/>
              <a:t>Hypoglycemia (low blood sugar ) caused by:</a:t>
            </a:r>
          </a:p>
        </p:txBody>
      </p:sp>
      <p:pic>
        <p:nvPicPr>
          <p:cNvPr id="4" name="Picture 4">
            <a:extLst>
              <a:ext uri="{FF2B5EF4-FFF2-40B4-BE49-F238E27FC236}">
                <a16:creationId xmlns:a16="http://schemas.microsoft.com/office/drawing/2014/main" id="{17FCB80E-50DC-9E41-BB08-2EB820E73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667" y="1451429"/>
            <a:ext cx="1629682" cy="5207756"/>
          </a:xfrm>
          <a:prstGeom prst="rect">
            <a:avLst/>
          </a:prstGeom>
        </p:spPr>
      </p:pic>
      <p:sp>
        <p:nvSpPr>
          <p:cNvPr id="3" name="Content Placeholder 2">
            <a:extLst>
              <a:ext uri="{FF2B5EF4-FFF2-40B4-BE49-F238E27FC236}">
                <a16:creationId xmlns:a16="http://schemas.microsoft.com/office/drawing/2014/main" id="{ECF085DD-58DA-CF4E-B238-96C6DCDA10B9}"/>
              </a:ext>
            </a:extLst>
          </p:cNvPr>
          <p:cNvSpPr>
            <a:spLocks noGrp="1"/>
          </p:cNvSpPr>
          <p:nvPr>
            <p:ph idx="1"/>
          </p:nvPr>
        </p:nvSpPr>
        <p:spPr/>
        <p:txBody>
          <a:bodyPr/>
          <a:lstStyle/>
          <a:p>
            <a:r>
              <a:rPr lang="en-US" b="0" i="0" u="none" strike="noStrike" dirty="0">
                <a:solidFill>
                  <a:srgbClr val="111111"/>
                </a:solidFill>
                <a:effectLst/>
                <a:latin typeface="Helvetica" pitchFamily="2" charset="0"/>
              </a:rPr>
              <a:t>Taking too much insulin </a:t>
            </a:r>
          </a:p>
          <a:p>
            <a:r>
              <a:rPr lang="en-US" dirty="0">
                <a:solidFill>
                  <a:srgbClr val="111111"/>
                </a:solidFill>
                <a:latin typeface="Helvetica" pitchFamily="2" charset="0"/>
              </a:rPr>
              <a:t>Miscounting carbohydrates </a:t>
            </a:r>
            <a:endParaRPr lang="en-US" b="0" i="0" u="none" strike="noStrike" dirty="0">
              <a:solidFill>
                <a:srgbClr val="111111"/>
              </a:solidFill>
              <a:effectLst/>
              <a:latin typeface="Helvetica" pitchFamily="2" charset="0"/>
            </a:endParaRPr>
          </a:p>
          <a:p>
            <a:r>
              <a:rPr lang="en-US" b="0" i="0" u="none" strike="noStrike" dirty="0">
                <a:solidFill>
                  <a:srgbClr val="111111"/>
                </a:solidFill>
                <a:effectLst/>
                <a:latin typeface="Helvetica" pitchFamily="2" charset="0"/>
              </a:rPr>
              <a:t>Not eating enough</a:t>
            </a:r>
          </a:p>
          <a:p>
            <a:r>
              <a:rPr lang="en-US" b="0" i="0" u="none" strike="noStrike" dirty="0">
                <a:solidFill>
                  <a:srgbClr val="111111"/>
                </a:solidFill>
                <a:effectLst/>
                <a:latin typeface="Helvetica" pitchFamily="2" charset="0"/>
              </a:rPr>
              <a:t>Postponing or skipping a meal or snack</a:t>
            </a:r>
          </a:p>
          <a:p>
            <a:r>
              <a:rPr lang="en-US" b="0" i="0" u="none" strike="noStrike" dirty="0">
                <a:solidFill>
                  <a:srgbClr val="111111"/>
                </a:solidFill>
                <a:effectLst/>
                <a:latin typeface="Helvetica" pitchFamily="2" charset="0"/>
              </a:rPr>
              <a:t>Increasing exercise or physical activity without eating more or adjusting your medications</a:t>
            </a:r>
          </a:p>
          <a:p>
            <a:r>
              <a:rPr lang="en-US" b="0" i="0" u="none" strike="noStrike" dirty="0">
                <a:solidFill>
                  <a:srgbClr val="111111"/>
                </a:solidFill>
                <a:effectLst/>
                <a:latin typeface="Helvetica" pitchFamily="2" charset="0"/>
              </a:rPr>
              <a:t>Drinking alcohol</a:t>
            </a:r>
          </a:p>
          <a:p>
            <a:endParaRPr lang="en-US" dirty="0"/>
          </a:p>
        </p:txBody>
      </p:sp>
    </p:spTree>
    <p:extLst>
      <p:ext uri="{BB962C8B-B14F-4D97-AF65-F5344CB8AC3E}">
        <p14:creationId xmlns:p14="http://schemas.microsoft.com/office/powerpoint/2010/main" val="2259098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7A82-C174-824B-B93A-BF1FA71694D7}"/>
              </a:ext>
            </a:extLst>
          </p:cNvPr>
          <p:cNvSpPr>
            <a:spLocks noGrp="1"/>
          </p:cNvSpPr>
          <p:nvPr>
            <p:ph type="title"/>
          </p:nvPr>
        </p:nvSpPr>
        <p:spPr/>
        <p:txBody>
          <a:bodyPr/>
          <a:lstStyle/>
          <a:p>
            <a:r>
              <a:rPr lang="en-US" dirty="0"/>
              <a:t>Symptoms of low blood sugar</a:t>
            </a:r>
          </a:p>
        </p:txBody>
      </p:sp>
      <p:pic>
        <p:nvPicPr>
          <p:cNvPr id="6" name="Picture 6">
            <a:extLst>
              <a:ext uri="{FF2B5EF4-FFF2-40B4-BE49-F238E27FC236}">
                <a16:creationId xmlns:a16="http://schemas.microsoft.com/office/drawing/2014/main" id="{A6E9323F-4542-1845-AE36-FDCBA7205D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96786"/>
            <a:ext cx="8021562" cy="4680177"/>
          </a:xfrm>
        </p:spPr>
      </p:pic>
      <p:pic>
        <p:nvPicPr>
          <p:cNvPr id="3" name="Picture 4">
            <a:extLst>
              <a:ext uri="{FF2B5EF4-FFF2-40B4-BE49-F238E27FC236}">
                <a16:creationId xmlns:a16="http://schemas.microsoft.com/office/drawing/2014/main" id="{8D8E7E67-CB07-C244-BE6D-FC21849F4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7739" y="825122"/>
            <a:ext cx="1629682" cy="5207756"/>
          </a:xfrm>
          <a:prstGeom prst="rect">
            <a:avLst/>
          </a:prstGeom>
        </p:spPr>
      </p:pic>
    </p:spTree>
    <p:extLst>
      <p:ext uri="{BB962C8B-B14F-4D97-AF65-F5344CB8AC3E}">
        <p14:creationId xmlns:p14="http://schemas.microsoft.com/office/powerpoint/2010/main" val="666794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2774C-8DE9-F544-BF53-470636B733CC}"/>
              </a:ext>
            </a:extLst>
          </p:cNvPr>
          <p:cNvSpPr>
            <a:spLocks noGrp="1"/>
          </p:cNvSpPr>
          <p:nvPr>
            <p:ph type="title"/>
          </p:nvPr>
        </p:nvSpPr>
        <p:spPr/>
        <p:txBody>
          <a:bodyPr/>
          <a:lstStyle/>
          <a:p>
            <a:r>
              <a:rPr lang="en-US" dirty="0"/>
              <a:t>Extreme low blood sugar can cause</a:t>
            </a:r>
          </a:p>
        </p:txBody>
      </p:sp>
      <p:sp>
        <p:nvSpPr>
          <p:cNvPr id="3" name="Content Placeholder 2">
            <a:extLst>
              <a:ext uri="{FF2B5EF4-FFF2-40B4-BE49-F238E27FC236}">
                <a16:creationId xmlns:a16="http://schemas.microsoft.com/office/drawing/2014/main" id="{33083FAF-67A9-9645-B52D-380D95499A5B}"/>
              </a:ext>
            </a:extLst>
          </p:cNvPr>
          <p:cNvSpPr>
            <a:spLocks noGrp="1"/>
          </p:cNvSpPr>
          <p:nvPr>
            <p:ph idx="1"/>
          </p:nvPr>
        </p:nvSpPr>
        <p:spPr/>
        <p:txBody>
          <a:bodyPr/>
          <a:lstStyle/>
          <a:p>
            <a:endParaRPr lang="en-US" b="0" i="0" u="none" strike="noStrike" dirty="0">
              <a:solidFill>
                <a:srgbClr val="111111"/>
              </a:solidFill>
              <a:effectLst/>
              <a:latin typeface="Helvetica" pitchFamily="2" charset="0"/>
            </a:endParaRPr>
          </a:p>
          <a:p>
            <a:endParaRPr lang="en-US" dirty="0">
              <a:solidFill>
                <a:srgbClr val="111111"/>
              </a:solidFill>
              <a:latin typeface="Helvetica" pitchFamily="2" charset="0"/>
            </a:endParaRPr>
          </a:p>
          <a:p>
            <a:r>
              <a:rPr lang="en-US" b="0" i="0" u="none" strike="noStrike" dirty="0">
                <a:solidFill>
                  <a:srgbClr val="111111"/>
                </a:solidFill>
                <a:effectLst/>
                <a:latin typeface="Helvetica" pitchFamily="2" charset="0"/>
              </a:rPr>
              <a:t>Seizures</a:t>
            </a:r>
          </a:p>
          <a:p>
            <a:r>
              <a:rPr lang="en-US" b="0" i="0" u="none" strike="noStrike" dirty="0">
                <a:solidFill>
                  <a:srgbClr val="111111"/>
                </a:solidFill>
                <a:effectLst/>
                <a:latin typeface="Helvetica" pitchFamily="2" charset="0"/>
              </a:rPr>
              <a:t>Loss of consciousness</a:t>
            </a:r>
          </a:p>
          <a:p>
            <a:r>
              <a:rPr lang="en-US" b="0" i="0" u="none" strike="noStrike" dirty="0">
                <a:solidFill>
                  <a:srgbClr val="111111"/>
                </a:solidFill>
                <a:effectLst/>
                <a:latin typeface="Helvetica" pitchFamily="2" charset="0"/>
              </a:rPr>
              <a:t>Death</a:t>
            </a:r>
          </a:p>
          <a:p>
            <a:endParaRPr lang="en-US" dirty="0"/>
          </a:p>
        </p:txBody>
      </p:sp>
      <p:pic>
        <p:nvPicPr>
          <p:cNvPr id="4" name="Picture 4">
            <a:extLst>
              <a:ext uri="{FF2B5EF4-FFF2-40B4-BE49-F238E27FC236}">
                <a16:creationId xmlns:a16="http://schemas.microsoft.com/office/drawing/2014/main" id="{EB42E0F0-4FFF-1144-B322-BE341151A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557" y="2222499"/>
            <a:ext cx="2895600" cy="3504565"/>
          </a:xfrm>
          <a:prstGeom prst="rect">
            <a:avLst/>
          </a:prstGeom>
        </p:spPr>
      </p:pic>
    </p:spTree>
    <p:extLst>
      <p:ext uri="{BB962C8B-B14F-4D97-AF65-F5344CB8AC3E}">
        <p14:creationId xmlns:p14="http://schemas.microsoft.com/office/powerpoint/2010/main" val="7992711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B49B-31F5-1F40-8382-EC0DD2A23879}"/>
              </a:ext>
            </a:extLst>
          </p:cNvPr>
          <p:cNvSpPr>
            <a:spLocks noGrp="1"/>
          </p:cNvSpPr>
          <p:nvPr>
            <p:ph type="title"/>
          </p:nvPr>
        </p:nvSpPr>
        <p:spPr/>
        <p:txBody>
          <a:bodyPr/>
          <a:lstStyle/>
          <a:p>
            <a:r>
              <a:rPr lang="en-US" dirty="0"/>
              <a:t>Exercise and blood sugar </a:t>
            </a:r>
          </a:p>
        </p:txBody>
      </p:sp>
      <p:sp>
        <p:nvSpPr>
          <p:cNvPr id="3" name="Content Placeholder 2">
            <a:extLst>
              <a:ext uri="{FF2B5EF4-FFF2-40B4-BE49-F238E27FC236}">
                <a16:creationId xmlns:a16="http://schemas.microsoft.com/office/drawing/2014/main" id="{264AE7EA-48FF-7A45-8E2C-0770B3709C57}"/>
              </a:ext>
            </a:extLst>
          </p:cNvPr>
          <p:cNvSpPr>
            <a:spLocks noGrp="1"/>
          </p:cNvSpPr>
          <p:nvPr>
            <p:ph idx="1"/>
          </p:nvPr>
        </p:nvSpPr>
        <p:spPr/>
        <p:txBody>
          <a:bodyPr>
            <a:normAutofit/>
          </a:bodyPr>
          <a:lstStyle/>
          <a:p>
            <a:r>
              <a:rPr lang="en-US" dirty="0"/>
              <a:t>Can be very difficult to maintain stable blood sugars with exercise </a:t>
            </a:r>
          </a:p>
          <a:p>
            <a:r>
              <a:rPr lang="en-US" dirty="0"/>
              <a:t>Exercise can cause rapid drops in blood sugars, especially if an insulin bolus has been given within the last 3 hours. Insulin stays active for up to 3 hours, and has an increased effect with activity.</a:t>
            </a:r>
          </a:p>
          <a:p>
            <a:r>
              <a:rPr lang="en-US" dirty="0"/>
              <a:t>Exercise can cause increased blood sugars, due to endorphin release.</a:t>
            </a:r>
          </a:p>
          <a:p>
            <a:r>
              <a:rPr lang="en-US" dirty="0"/>
              <a:t>Starting with already high blood sugar can cause ketones to be produced during exercise.</a:t>
            </a:r>
          </a:p>
          <a:p>
            <a:r>
              <a:rPr lang="en-US" dirty="0"/>
              <a:t>Starting with already low blood sugar makes it extremely difficult to maintain a high enough blood sugar to safely exercise.</a:t>
            </a:r>
          </a:p>
        </p:txBody>
      </p:sp>
    </p:spTree>
    <p:extLst>
      <p:ext uri="{BB962C8B-B14F-4D97-AF65-F5344CB8AC3E}">
        <p14:creationId xmlns:p14="http://schemas.microsoft.com/office/powerpoint/2010/main" val="32532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AC07-8413-434C-B872-82CEB8FB4850}"/>
              </a:ext>
            </a:extLst>
          </p:cNvPr>
          <p:cNvSpPr>
            <a:spLocks noGrp="1"/>
          </p:cNvSpPr>
          <p:nvPr>
            <p:ph type="title"/>
          </p:nvPr>
        </p:nvSpPr>
        <p:spPr/>
        <p:txBody>
          <a:bodyPr/>
          <a:lstStyle/>
          <a:p>
            <a:r>
              <a:rPr lang="en-US" dirty="0"/>
              <a:t>Treating low blood sugar</a:t>
            </a:r>
          </a:p>
        </p:txBody>
      </p:sp>
      <p:sp>
        <p:nvSpPr>
          <p:cNvPr id="3" name="Content Placeholder 2">
            <a:extLst>
              <a:ext uri="{FF2B5EF4-FFF2-40B4-BE49-F238E27FC236}">
                <a16:creationId xmlns:a16="http://schemas.microsoft.com/office/drawing/2014/main" id="{C1762365-2414-9F49-92EA-E094FFE13F20}"/>
              </a:ext>
            </a:extLst>
          </p:cNvPr>
          <p:cNvSpPr>
            <a:spLocks noGrp="1"/>
          </p:cNvSpPr>
          <p:nvPr>
            <p:ph idx="1"/>
          </p:nvPr>
        </p:nvSpPr>
        <p:spPr/>
        <p:txBody>
          <a:bodyPr/>
          <a:lstStyle/>
          <a:p>
            <a:r>
              <a:rPr lang="en-US" dirty="0"/>
              <a:t>Fast acting carbohydrates/simple sugars-brings blood sugar up quickly</a:t>
            </a:r>
          </a:p>
          <a:p>
            <a:r>
              <a:rPr lang="en-US" dirty="0"/>
              <a:t>Examples: juice, candy, fruit snacks, glucose tablets</a:t>
            </a:r>
          </a:p>
          <a:p>
            <a:r>
              <a:rPr lang="en-US" dirty="0"/>
              <a:t>If low blood sugar occurs during activity, STOP activity, eat/drink 15 grams of FAST ACTING carbs, and sit until blood sugar increases</a:t>
            </a:r>
          </a:p>
          <a:p>
            <a:r>
              <a:rPr lang="en-US" dirty="0"/>
              <a:t>Should not be left alone with low blood sugar</a:t>
            </a:r>
          </a:p>
        </p:txBody>
      </p:sp>
      <p:pic>
        <p:nvPicPr>
          <p:cNvPr id="4" name="Picture 4">
            <a:extLst>
              <a:ext uri="{FF2B5EF4-FFF2-40B4-BE49-F238E27FC236}">
                <a16:creationId xmlns:a16="http://schemas.microsoft.com/office/drawing/2014/main" id="{D10517C4-1CB4-5845-B8CC-620A022AE37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27643" y="4255119"/>
            <a:ext cx="2378595" cy="1950721"/>
          </a:xfrm>
          <a:prstGeom prst="rect">
            <a:avLst/>
          </a:prstGeom>
        </p:spPr>
      </p:pic>
      <p:pic>
        <p:nvPicPr>
          <p:cNvPr id="5" name="Picture 5">
            <a:extLst>
              <a:ext uri="{FF2B5EF4-FFF2-40B4-BE49-F238E27FC236}">
                <a16:creationId xmlns:a16="http://schemas.microsoft.com/office/drawing/2014/main" id="{45015C91-4CD9-7E43-8BBB-B6CED4D1CC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8525" y="4283997"/>
            <a:ext cx="2928499" cy="1892966"/>
          </a:xfrm>
          <a:prstGeom prst="rect">
            <a:avLst/>
          </a:prstGeom>
        </p:spPr>
      </p:pic>
      <p:pic>
        <p:nvPicPr>
          <p:cNvPr id="6" name="Picture 6">
            <a:extLst>
              <a:ext uri="{FF2B5EF4-FFF2-40B4-BE49-F238E27FC236}">
                <a16:creationId xmlns:a16="http://schemas.microsoft.com/office/drawing/2014/main" id="{2319A84C-CE0C-7A45-B86B-8AC6CC99C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1845" y="4436681"/>
            <a:ext cx="2797024" cy="1587595"/>
          </a:xfrm>
          <a:prstGeom prst="rect">
            <a:avLst/>
          </a:prstGeom>
        </p:spPr>
      </p:pic>
    </p:spTree>
    <p:extLst>
      <p:ext uri="{BB962C8B-B14F-4D97-AF65-F5344CB8AC3E}">
        <p14:creationId xmlns:p14="http://schemas.microsoft.com/office/powerpoint/2010/main" val="75667687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506E-A3AB-914B-A8A5-19F39F5E5BA5}"/>
              </a:ext>
            </a:extLst>
          </p:cNvPr>
          <p:cNvSpPr>
            <a:spLocks noGrp="1"/>
          </p:cNvSpPr>
          <p:nvPr>
            <p:ph type="title"/>
          </p:nvPr>
        </p:nvSpPr>
        <p:spPr/>
        <p:txBody>
          <a:bodyPr/>
          <a:lstStyle/>
          <a:p>
            <a:r>
              <a:rPr lang="en-US" dirty="0"/>
              <a:t>Low blood sugar causing loss of consciousness </a:t>
            </a:r>
          </a:p>
        </p:txBody>
      </p:sp>
      <p:sp>
        <p:nvSpPr>
          <p:cNvPr id="3" name="Content Placeholder 2">
            <a:extLst>
              <a:ext uri="{FF2B5EF4-FFF2-40B4-BE49-F238E27FC236}">
                <a16:creationId xmlns:a16="http://schemas.microsoft.com/office/drawing/2014/main" id="{360E8AB1-8D02-7446-A339-7375AB95F253}"/>
              </a:ext>
            </a:extLst>
          </p:cNvPr>
          <p:cNvSpPr>
            <a:spLocks noGrp="1"/>
          </p:cNvSpPr>
          <p:nvPr>
            <p:ph idx="1"/>
          </p:nvPr>
        </p:nvSpPr>
        <p:spPr/>
        <p:txBody>
          <a:bodyPr>
            <a:normAutofit/>
          </a:bodyPr>
          <a:lstStyle/>
          <a:p>
            <a:r>
              <a:rPr lang="en-US" sz="3600" b="1" dirty="0">
                <a:solidFill>
                  <a:srgbClr val="FF0000"/>
                </a:solidFill>
              </a:rPr>
              <a:t>EMERGENCY!!!!!</a:t>
            </a:r>
          </a:p>
          <a:p>
            <a:r>
              <a:rPr lang="en-US" sz="3600" b="1" dirty="0">
                <a:solidFill>
                  <a:srgbClr val="FF0000"/>
                </a:solidFill>
              </a:rPr>
              <a:t>GIVE GLUCAGON INJECTION AND TURN PERSON ON THEIR SIDE </a:t>
            </a:r>
            <a:r>
              <a:rPr lang="en-US" sz="3600" dirty="0">
                <a:solidFill>
                  <a:srgbClr val="FF0000"/>
                </a:solidFill>
              </a:rPr>
              <a:t>(They will throw up)</a:t>
            </a:r>
            <a:endParaRPr lang="en-US" sz="3600" b="1" dirty="0">
              <a:solidFill>
                <a:srgbClr val="FF0000"/>
              </a:solidFill>
            </a:endParaRPr>
          </a:p>
          <a:p>
            <a:r>
              <a:rPr lang="en-US" sz="3600" b="1" dirty="0">
                <a:solidFill>
                  <a:srgbClr val="FF0000"/>
                </a:solidFill>
              </a:rPr>
              <a:t>CALL 911</a:t>
            </a:r>
          </a:p>
          <a:p>
            <a:r>
              <a:rPr lang="en-US" sz="3600" b="1" dirty="0">
                <a:solidFill>
                  <a:srgbClr val="FF0000"/>
                </a:solidFill>
              </a:rPr>
              <a:t>DO NOT LEAVE PERSON ALONE</a:t>
            </a:r>
          </a:p>
        </p:txBody>
      </p:sp>
    </p:spTree>
    <p:extLst>
      <p:ext uri="{BB962C8B-B14F-4D97-AF65-F5344CB8AC3E}">
        <p14:creationId xmlns:p14="http://schemas.microsoft.com/office/powerpoint/2010/main" val="5361989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6D5F-BA0A-FE4E-9549-4321E9B99CA2}"/>
              </a:ext>
            </a:extLst>
          </p:cNvPr>
          <p:cNvSpPr>
            <a:spLocks noGrp="1"/>
          </p:cNvSpPr>
          <p:nvPr>
            <p:ph type="title"/>
          </p:nvPr>
        </p:nvSpPr>
        <p:spPr/>
        <p:txBody>
          <a:bodyPr/>
          <a:lstStyle/>
          <a:p>
            <a:r>
              <a:rPr lang="en-US" dirty="0"/>
              <a:t>Normally….</a:t>
            </a:r>
          </a:p>
        </p:txBody>
      </p:sp>
      <p:pic>
        <p:nvPicPr>
          <p:cNvPr id="33" name="Content Placeholder 32">
            <a:extLst>
              <a:ext uri="{FF2B5EF4-FFF2-40B4-BE49-F238E27FC236}">
                <a16:creationId xmlns:a16="http://schemas.microsoft.com/office/drawing/2014/main" id="{198EB93F-EA9B-574D-89B8-4B348C1EAFD3}"/>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387849" y="1690688"/>
            <a:ext cx="6737801" cy="4075906"/>
          </a:xfrm>
          <a:prstGeom prst="rect">
            <a:avLst/>
          </a:prstGeom>
        </p:spPr>
      </p:pic>
      <p:sp>
        <p:nvSpPr>
          <p:cNvPr id="7" name="TextBox 6">
            <a:extLst>
              <a:ext uri="{FF2B5EF4-FFF2-40B4-BE49-F238E27FC236}">
                <a16:creationId xmlns:a16="http://schemas.microsoft.com/office/drawing/2014/main" id="{17B248FB-B09D-5F4B-BA49-5CEEA4ACE176}"/>
              </a:ext>
            </a:extLst>
          </p:cNvPr>
          <p:cNvSpPr txBox="1"/>
          <p:nvPr/>
        </p:nvSpPr>
        <p:spPr>
          <a:xfrm>
            <a:off x="5186135" y="2517624"/>
            <a:ext cx="1828800" cy="1828800"/>
          </a:xfrm>
          <a:prstGeom prst="rect">
            <a:avLst/>
          </a:prstGeom>
          <a:noFill/>
        </p:spPr>
        <p:txBody>
          <a:bodyPr wrap="square" rtlCol="0">
            <a:spAutoFit/>
          </a:bodyPr>
          <a:lstStyle/>
          <a:p>
            <a:pPr algn="l"/>
            <a:endParaRPr lang="en-US" dirty="0"/>
          </a:p>
        </p:txBody>
      </p:sp>
      <p:sp>
        <p:nvSpPr>
          <p:cNvPr id="8" name="TextBox 7">
            <a:extLst>
              <a:ext uri="{FF2B5EF4-FFF2-40B4-BE49-F238E27FC236}">
                <a16:creationId xmlns:a16="http://schemas.microsoft.com/office/drawing/2014/main" id="{A2AF3FE2-29A5-1C42-BE52-9A4829E35505}"/>
              </a:ext>
            </a:extLst>
          </p:cNvPr>
          <p:cNvSpPr txBox="1"/>
          <p:nvPr/>
        </p:nvSpPr>
        <p:spPr>
          <a:xfrm>
            <a:off x="1066349" y="1912862"/>
            <a:ext cx="2471508" cy="3693319"/>
          </a:xfrm>
          <a:prstGeom prst="rect">
            <a:avLst/>
          </a:prstGeom>
          <a:noFill/>
        </p:spPr>
        <p:txBody>
          <a:bodyPr wrap="square" rtlCol="0">
            <a:spAutoFit/>
          </a:bodyPr>
          <a:lstStyle/>
          <a:p>
            <a:pPr algn="l"/>
            <a:r>
              <a:rPr lang="en-US" dirty="0"/>
              <a:t>When we eat, </a:t>
            </a:r>
            <a:r>
              <a:rPr lang="en-US" b="1" dirty="0">
                <a:solidFill>
                  <a:srgbClr val="FF0000"/>
                </a:solidFill>
              </a:rPr>
              <a:t>insulin</a:t>
            </a:r>
            <a:r>
              <a:rPr lang="en-US" dirty="0"/>
              <a:t> is released by the pancreas to convert carbohydrates to energy. The natural insulin acts quickly, so our blood sugar does not go too high. When we exercise, </a:t>
            </a:r>
            <a:r>
              <a:rPr lang="en-US" b="1" dirty="0">
                <a:solidFill>
                  <a:srgbClr val="FF0000"/>
                </a:solidFill>
              </a:rPr>
              <a:t>glucagon</a:t>
            </a:r>
            <a:r>
              <a:rPr lang="en-US" dirty="0"/>
              <a:t> is released by the pancreas to keep our blood sugar from going too low.</a:t>
            </a:r>
          </a:p>
        </p:txBody>
      </p:sp>
      <p:sp>
        <p:nvSpPr>
          <p:cNvPr id="34" name="TextBox 33">
            <a:extLst>
              <a:ext uri="{FF2B5EF4-FFF2-40B4-BE49-F238E27FC236}">
                <a16:creationId xmlns:a16="http://schemas.microsoft.com/office/drawing/2014/main" id="{2AA22B75-76A8-5242-B480-1FC42B27EF43}"/>
              </a:ext>
            </a:extLst>
          </p:cNvPr>
          <p:cNvSpPr txBox="1"/>
          <p:nvPr/>
        </p:nvSpPr>
        <p:spPr>
          <a:xfrm>
            <a:off x="5548691" y="3303813"/>
            <a:ext cx="4959046" cy="646331"/>
          </a:xfrm>
          <a:prstGeom prst="rect">
            <a:avLst/>
          </a:prstGeom>
          <a:solidFill>
            <a:schemeClr val="tx1">
              <a:lumMod val="50000"/>
              <a:lumOff val="50000"/>
            </a:schemeClr>
          </a:solidFill>
          <a:ln>
            <a:solidFill>
              <a:srgbClr val="FF0000"/>
            </a:solidFill>
          </a:ln>
        </p:spPr>
        <p:txBody>
          <a:bodyPr wrap="square" rtlCol="0">
            <a:spAutoFit/>
          </a:bodyPr>
          <a:lstStyle/>
          <a:p>
            <a:pPr algn="l"/>
            <a:r>
              <a:rPr lang="en-US" b="1" dirty="0">
                <a:solidFill>
                  <a:srgbClr val="C00000"/>
                </a:solidFill>
              </a:rPr>
              <a:t>BALANCE OF TWO CYCLES = STABLE/NORMAL</a:t>
            </a:r>
          </a:p>
          <a:p>
            <a:pPr algn="l"/>
            <a:r>
              <a:rPr lang="en-US" b="1" dirty="0">
                <a:solidFill>
                  <a:srgbClr val="C00000"/>
                </a:solidFill>
              </a:rPr>
              <a:t>                                   BLOOD SUGARS</a:t>
            </a:r>
          </a:p>
        </p:txBody>
      </p:sp>
      <p:sp>
        <p:nvSpPr>
          <p:cNvPr id="35" name="TextBox 34">
            <a:extLst>
              <a:ext uri="{FF2B5EF4-FFF2-40B4-BE49-F238E27FC236}">
                <a16:creationId xmlns:a16="http://schemas.microsoft.com/office/drawing/2014/main" id="{E53360F6-0561-D549-A724-40B77CB52480}"/>
              </a:ext>
            </a:extLst>
          </p:cNvPr>
          <p:cNvSpPr txBox="1"/>
          <p:nvPr/>
        </p:nvSpPr>
        <p:spPr>
          <a:xfrm>
            <a:off x="6894587" y="2956076"/>
            <a:ext cx="1828800" cy="400110"/>
          </a:xfrm>
          <a:prstGeom prst="rect">
            <a:avLst/>
          </a:prstGeom>
          <a:noFill/>
        </p:spPr>
        <p:txBody>
          <a:bodyPr wrap="square" rtlCol="0">
            <a:spAutoFit/>
          </a:bodyPr>
          <a:lstStyle/>
          <a:p>
            <a:pPr algn="l"/>
            <a:r>
              <a:rPr lang="en-US" sz="2000" b="1" dirty="0">
                <a:latin typeface="Comic Sans MS" panose="030F0702030302020204" pitchFamily="66" charset="0"/>
              </a:rPr>
              <a:t>Blood sugar</a:t>
            </a:r>
          </a:p>
        </p:txBody>
      </p:sp>
      <p:sp>
        <p:nvSpPr>
          <p:cNvPr id="37" name="TextBox 36">
            <a:extLst>
              <a:ext uri="{FF2B5EF4-FFF2-40B4-BE49-F238E27FC236}">
                <a16:creationId xmlns:a16="http://schemas.microsoft.com/office/drawing/2014/main" id="{2675599E-C01D-A64D-B30C-9C4211977CD8}"/>
              </a:ext>
            </a:extLst>
          </p:cNvPr>
          <p:cNvSpPr txBox="1"/>
          <p:nvPr/>
        </p:nvSpPr>
        <p:spPr>
          <a:xfrm>
            <a:off x="8196034" y="4318001"/>
            <a:ext cx="1828800" cy="400110"/>
          </a:xfrm>
          <a:prstGeom prst="rect">
            <a:avLst/>
          </a:prstGeom>
          <a:noFill/>
        </p:spPr>
        <p:txBody>
          <a:bodyPr wrap="square" rtlCol="0">
            <a:spAutoFit/>
          </a:bodyPr>
          <a:lstStyle/>
          <a:p>
            <a:pPr algn="l"/>
            <a:r>
              <a:rPr lang="en-US" sz="2000" b="1" dirty="0">
                <a:latin typeface="Comic Sans MS" panose="030F0702030302020204" pitchFamily="66" charset="0"/>
              </a:rPr>
              <a:t>Blood sugar</a:t>
            </a:r>
          </a:p>
        </p:txBody>
      </p:sp>
    </p:spTree>
    <p:extLst>
      <p:ext uri="{BB962C8B-B14F-4D97-AF65-F5344CB8AC3E}">
        <p14:creationId xmlns:p14="http://schemas.microsoft.com/office/powerpoint/2010/main" val="15535655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8F5E-655C-B04A-AD9A-9D96FA109ED4}"/>
              </a:ext>
            </a:extLst>
          </p:cNvPr>
          <p:cNvSpPr>
            <a:spLocks noGrp="1"/>
          </p:cNvSpPr>
          <p:nvPr>
            <p:ph type="title"/>
          </p:nvPr>
        </p:nvSpPr>
        <p:spPr/>
        <p:txBody>
          <a:bodyPr/>
          <a:lstStyle/>
          <a:p>
            <a:r>
              <a:rPr lang="en-US" dirty="0"/>
              <a:t>Giving glucagon </a:t>
            </a:r>
            <a:r>
              <a:rPr lang="en-US" dirty="0" err="1"/>
              <a:t>G-voke</a:t>
            </a:r>
            <a:endParaRPr lang="en-US" dirty="0"/>
          </a:p>
        </p:txBody>
      </p:sp>
      <p:pic>
        <p:nvPicPr>
          <p:cNvPr id="4" name="Picture 4">
            <a:extLst>
              <a:ext uri="{FF2B5EF4-FFF2-40B4-BE49-F238E27FC236}">
                <a16:creationId xmlns:a16="http://schemas.microsoft.com/office/drawing/2014/main" id="{9216FEC4-D348-9942-A5A8-84D1A17637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3951" y="1825625"/>
            <a:ext cx="5824098" cy="4351338"/>
          </a:xfrm>
        </p:spPr>
      </p:pic>
    </p:spTree>
    <p:extLst>
      <p:ext uri="{BB962C8B-B14F-4D97-AF65-F5344CB8AC3E}">
        <p14:creationId xmlns:p14="http://schemas.microsoft.com/office/powerpoint/2010/main" val="26415469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A0A3B-4A01-864C-9C69-EAFA15D71162}"/>
              </a:ext>
            </a:extLst>
          </p:cNvPr>
          <p:cNvSpPr>
            <a:spLocks noGrp="1"/>
          </p:cNvSpPr>
          <p:nvPr>
            <p:ph type="title"/>
          </p:nvPr>
        </p:nvSpPr>
        <p:spPr/>
        <p:txBody>
          <a:bodyPr/>
          <a:lstStyle/>
          <a:p>
            <a:r>
              <a:rPr lang="en-US" dirty="0"/>
              <a:t>What you </a:t>
            </a:r>
            <a:r>
              <a:rPr lang="en-US"/>
              <a:t>should know</a:t>
            </a:r>
          </a:p>
        </p:txBody>
      </p:sp>
      <p:sp>
        <p:nvSpPr>
          <p:cNvPr id="3" name="Content Placeholder 2">
            <a:extLst>
              <a:ext uri="{FF2B5EF4-FFF2-40B4-BE49-F238E27FC236}">
                <a16:creationId xmlns:a16="http://schemas.microsoft.com/office/drawing/2014/main" id="{F60CAEE4-0985-4742-87FC-5E295A2681D0}"/>
              </a:ext>
            </a:extLst>
          </p:cNvPr>
          <p:cNvSpPr>
            <a:spLocks noGrp="1"/>
          </p:cNvSpPr>
          <p:nvPr>
            <p:ph idx="1"/>
          </p:nvPr>
        </p:nvSpPr>
        <p:spPr/>
        <p:txBody>
          <a:bodyPr>
            <a:normAutofit fontScale="92500" lnSpcReduction="10000"/>
          </a:bodyPr>
          <a:lstStyle/>
          <a:p>
            <a:r>
              <a:rPr lang="en-US" dirty="0"/>
              <a:t>People with diabetes can do everything people without diabetes can do, but it takes a lot more planning and attention to their body and health.</a:t>
            </a:r>
          </a:p>
          <a:p>
            <a:r>
              <a:rPr lang="en-US" dirty="0"/>
              <a:t>Type 1 diabetes </a:t>
            </a:r>
            <a:r>
              <a:rPr lang="en-US"/>
              <a:t>is so much </a:t>
            </a:r>
            <a:r>
              <a:rPr lang="en-US" dirty="0"/>
              <a:t>different from Type </a:t>
            </a:r>
            <a:r>
              <a:rPr lang="en-US"/>
              <a:t>2 diabetes, </a:t>
            </a:r>
            <a:r>
              <a:rPr lang="en-US" dirty="0"/>
              <a:t>that a lot of older </a:t>
            </a:r>
            <a:r>
              <a:rPr lang="en-US"/>
              <a:t>family members may have.</a:t>
            </a:r>
            <a:endParaRPr lang="en-US" dirty="0"/>
          </a:p>
          <a:p>
            <a:r>
              <a:rPr lang="en-US" dirty="0"/>
              <a:t>People with diabetes are at a much higher risk for further health problems if they manage their blood sugars poorly.</a:t>
            </a:r>
          </a:p>
          <a:p>
            <a:r>
              <a:rPr lang="en-US" dirty="0"/>
              <a:t>People with diabetes are constantly facing  decisions that affect their health.</a:t>
            </a:r>
          </a:p>
          <a:p>
            <a:r>
              <a:rPr lang="en-US" dirty="0"/>
              <a:t>There are no two days alike, when caring for diabetes. </a:t>
            </a:r>
          </a:p>
          <a:p>
            <a:r>
              <a:rPr lang="en-US" dirty="0"/>
              <a:t>Most people with diabetes are happy to answer any questions you may have about their diabetes care/management.</a:t>
            </a:r>
          </a:p>
          <a:p>
            <a:endParaRPr lang="en-US" dirty="0"/>
          </a:p>
        </p:txBody>
      </p:sp>
    </p:spTree>
    <p:extLst>
      <p:ext uri="{BB962C8B-B14F-4D97-AF65-F5344CB8AC3E}">
        <p14:creationId xmlns:p14="http://schemas.microsoft.com/office/powerpoint/2010/main" val="26166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D4F3-49C6-8C43-9F0A-A31B93291483}"/>
              </a:ext>
            </a:extLst>
          </p:cNvPr>
          <p:cNvSpPr>
            <a:spLocks noGrp="1"/>
          </p:cNvSpPr>
          <p:nvPr>
            <p:ph type="title"/>
          </p:nvPr>
        </p:nvSpPr>
        <p:spPr/>
        <p:txBody>
          <a:bodyPr/>
          <a:lstStyle/>
          <a:p>
            <a:r>
              <a:rPr lang="en-US" dirty="0"/>
              <a:t>In Type 1 Diabetes….</a:t>
            </a:r>
          </a:p>
        </p:txBody>
      </p:sp>
      <p:pic>
        <p:nvPicPr>
          <p:cNvPr id="7" name="Content Placeholder 6">
            <a:extLst>
              <a:ext uri="{FF2B5EF4-FFF2-40B4-BE49-F238E27FC236}">
                <a16:creationId xmlns:a16="http://schemas.microsoft.com/office/drawing/2014/main" id="{259A9F46-D002-384A-9F55-01A0EBE38B1E}"/>
              </a:ext>
            </a:extLst>
          </p:cNvPr>
          <p:cNvPicPr>
            <a:picLocks noGrp="1"/>
          </p:cNvPicPr>
          <p:nvPr>
            <p:ph idx="1"/>
          </p:nvPr>
        </p:nvPicPr>
        <p:blipFill rotWithShape="1">
          <a:blip r:embed="rId2">
            <a:extLst>
              <a:ext uri="{28A0092B-C50C-407E-A947-70E740481C1C}">
                <a14:useLocalDpi xmlns:a14="http://schemas.microsoft.com/office/drawing/2010/main" val="0"/>
              </a:ext>
            </a:extLst>
          </a:blip>
          <a:srcRect b="58701"/>
          <a:stretch/>
        </p:blipFill>
        <p:spPr bwMode="auto">
          <a:xfrm>
            <a:off x="2338916" y="2944585"/>
            <a:ext cx="7514167" cy="2431144"/>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968AA944-C100-724D-8E1D-915C42E2E941}"/>
              </a:ext>
            </a:extLst>
          </p:cNvPr>
          <p:cNvSpPr txBox="1"/>
          <p:nvPr/>
        </p:nvSpPr>
        <p:spPr>
          <a:xfrm>
            <a:off x="1013278" y="2396671"/>
            <a:ext cx="1828800" cy="1828800"/>
          </a:xfrm>
          <a:prstGeom prst="rect">
            <a:avLst/>
          </a:prstGeom>
          <a:noFill/>
        </p:spPr>
        <p:txBody>
          <a:bodyPr wrap="square" rtlCol="0">
            <a:spAutoFit/>
          </a:bodyPr>
          <a:lstStyle/>
          <a:p>
            <a:pPr algn="l"/>
            <a:endParaRPr lang="en-US" dirty="0"/>
          </a:p>
        </p:txBody>
      </p:sp>
      <p:sp>
        <p:nvSpPr>
          <p:cNvPr id="14" name="TextBox 13">
            <a:extLst>
              <a:ext uri="{FF2B5EF4-FFF2-40B4-BE49-F238E27FC236}">
                <a16:creationId xmlns:a16="http://schemas.microsoft.com/office/drawing/2014/main" id="{059B84B1-9D5A-EC47-9059-589F08446DE6}"/>
              </a:ext>
            </a:extLst>
          </p:cNvPr>
          <p:cNvSpPr txBox="1"/>
          <p:nvPr/>
        </p:nvSpPr>
        <p:spPr>
          <a:xfrm>
            <a:off x="838200" y="1482271"/>
            <a:ext cx="10340522" cy="1231106"/>
          </a:xfrm>
          <a:prstGeom prst="rect">
            <a:avLst/>
          </a:prstGeom>
          <a:noFill/>
        </p:spPr>
        <p:txBody>
          <a:bodyPr wrap="square" rtlCol="0">
            <a:spAutoFit/>
          </a:bodyPr>
          <a:lstStyle/>
          <a:p>
            <a:r>
              <a:rPr lang="en-US" sz="2800" dirty="0"/>
              <a:t>The pancreas does not produce insulin, so carbohydrates can not be converted into energy. The blood sugar goes too high.</a:t>
            </a:r>
            <a:endParaRPr lang="en-US" sz="2800" b="0" i="0" u="none" strike="noStrike" dirty="0">
              <a:solidFill>
                <a:srgbClr val="363942"/>
              </a:solidFill>
              <a:effectLst/>
              <a:latin typeface="Helvetica" pitchFamily="2" charset="0"/>
            </a:endParaRPr>
          </a:p>
          <a:p>
            <a:pPr algn="l"/>
            <a:endParaRPr lang="en-US" dirty="0"/>
          </a:p>
        </p:txBody>
      </p:sp>
      <p:grpSp>
        <p:nvGrpSpPr>
          <p:cNvPr id="17" name="Group 16">
            <a:extLst>
              <a:ext uri="{FF2B5EF4-FFF2-40B4-BE49-F238E27FC236}">
                <a16:creationId xmlns:a16="http://schemas.microsoft.com/office/drawing/2014/main" id="{A4F53C9D-6D9D-1E4C-ABBB-DEE9E81BF44E}"/>
              </a:ext>
            </a:extLst>
          </p:cNvPr>
          <p:cNvGrpSpPr/>
          <p:nvPr/>
        </p:nvGrpSpPr>
        <p:grpSpPr>
          <a:xfrm>
            <a:off x="7771701" y="2975123"/>
            <a:ext cx="1285560" cy="438840"/>
            <a:chOff x="7771701" y="2975123"/>
            <a:chExt cx="1285560" cy="438840"/>
          </a:xfrm>
        </p:grpSpPr>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352BB458-BBDF-E644-B9DC-D4BBDA45812A}"/>
                    </a:ext>
                  </a:extLst>
                </p14:cNvPr>
                <p14:cNvContentPartPr/>
                <p14:nvPr/>
              </p14:nvContentPartPr>
              <p14:xfrm>
                <a:off x="7794381" y="2975123"/>
                <a:ext cx="1262880" cy="370800"/>
              </p14:xfrm>
            </p:contentPart>
          </mc:Choice>
          <mc:Fallback xmlns="">
            <p:pic>
              <p:nvPicPr>
                <p:cNvPr id="15" name="Ink 14">
                  <a:extLst>
                    <a:ext uri="{FF2B5EF4-FFF2-40B4-BE49-F238E27FC236}">
                      <a16:creationId xmlns:a16="http://schemas.microsoft.com/office/drawing/2014/main" id="{352BB458-BBDF-E644-B9DC-D4BBDA45812A}"/>
                    </a:ext>
                  </a:extLst>
                </p:cNvPr>
                <p:cNvPicPr/>
                <p:nvPr/>
              </p:nvPicPr>
              <p:blipFill>
                <a:blip r:embed="rId4"/>
                <a:stretch>
                  <a:fillRect/>
                </a:stretch>
              </p:blipFill>
              <p:spPr>
                <a:xfrm>
                  <a:off x="7776381" y="2957483"/>
                  <a:ext cx="129852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87C386FF-763B-AC4E-8E74-B3F4ED39BBFA}"/>
                    </a:ext>
                  </a:extLst>
                </p14:cNvPr>
                <p14:cNvContentPartPr/>
                <p14:nvPr/>
              </p14:nvContentPartPr>
              <p14:xfrm>
                <a:off x="7771701" y="3012923"/>
                <a:ext cx="1187280" cy="401040"/>
              </p14:xfrm>
            </p:contentPart>
          </mc:Choice>
          <mc:Fallback xmlns="">
            <p:pic>
              <p:nvPicPr>
                <p:cNvPr id="16" name="Ink 15">
                  <a:extLst>
                    <a:ext uri="{FF2B5EF4-FFF2-40B4-BE49-F238E27FC236}">
                      <a16:creationId xmlns:a16="http://schemas.microsoft.com/office/drawing/2014/main" id="{87C386FF-763B-AC4E-8E74-B3F4ED39BBFA}"/>
                    </a:ext>
                  </a:extLst>
                </p:cNvPr>
                <p:cNvPicPr/>
                <p:nvPr/>
              </p:nvPicPr>
              <p:blipFill>
                <a:blip r:embed="rId6"/>
                <a:stretch>
                  <a:fillRect/>
                </a:stretch>
              </p:blipFill>
              <p:spPr>
                <a:xfrm>
                  <a:off x="7753701" y="2995283"/>
                  <a:ext cx="1222920" cy="436680"/>
                </a:xfrm>
                <a:prstGeom prst="rect">
                  <a:avLst/>
                </a:prstGeom>
              </p:spPr>
            </p:pic>
          </mc:Fallback>
        </mc:AlternateContent>
      </p:grpSp>
      <p:sp>
        <p:nvSpPr>
          <p:cNvPr id="19" name="TextBox 18">
            <a:extLst>
              <a:ext uri="{FF2B5EF4-FFF2-40B4-BE49-F238E27FC236}">
                <a16:creationId xmlns:a16="http://schemas.microsoft.com/office/drawing/2014/main" id="{12F766D2-4098-784D-9F6B-0D44BEC8D888}"/>
              </a:ext>
            </a:extLst>
          </p:cNvPr>
          <p:cNvSpPr txBox="1"/>
          <p:nvPr/>
        </p:nvSpPr>
        <p:spPr>
          <a:xfrm>
            <a:off x="5216373" y="4936671"/>
            <a:ext cx="1828800" cy="461665"/>
          </a:xfrm>
          <a:prstGeom prst="rect">
            <a:avLst/>
          </a:prstGeom>
          <a:noFill/>
        </p:spPr>
        <p:txBody>
          <a:bodyPr wrap="square" rtlCol="0">
            <a:spAutoFit/>
          </a:bodyPr>
          <a:lstStyle/>
          <a:p>
            <a:pPr algn="l"/>
            <a:r>
              <a:rPr lang="en-US" sz="2400" dirty="0">
                <a:latin typeface="Comic Sans MS" panose="030F0702030302020204" pitchFamily="66" charset="0"/>
                <a:cs typeface="Cavolini" panose="020B0604020202020204" pitchFamily="34" charset="0"/>
              </a:rPr>
              <a:t>Blood sugar</a:t>
            </a:r>
          </a:p>
        </p:txBody>
      </p:sp>
    </p:spTree>
    <p:extLst>
      <p:ext uri="{BB962C8B-B14F-4D97-AF65-F5344CB8AC3E}">
        <p14:creationId xmlns:p14="http://schemas.microsoft.com/office/powerpoint/2010/main" val="19332156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E2C325-DF5A-E246-9798-1FD2E6CD16FB}"/>
              </a:ext>
            </a:extLst>
          </p:cNvPr>
          <p:cNvPicPr/>
          <p:nvPr/>
        </p:nvPicPr>
        <p:blipFill rotWithShape="1">
          <a:blip r:embed="rId2">
            <a:extLst>
              <a:ext uri="{28A0092B-C50C-407E-A947-70E740481C1C}">
                <a14:useLocalDpi xmlns:a14="http://schemas.microsoft.com/office/drawing/2010/main" val="0"/>
              </a:ext>
            </a:extLst>
          </a:blip>
          <a:srcRect t="55263" b="2562"/>
          <a:stretch/>
        </p:blipFill>
        <p:spPr bwMode="auto">
          <a:xfrm>
            <a:off x="3023811" y="2706310"/>
            <a:ext cx="6667500" cy="332618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FADE7B2-B075-2146-A5B3-3AB5E4224897}"/>
              </a:ext>
            </a:extLst>
          </p:cNvPr>
          <p:cNvSpPr txBox="1"/>
          <p:nvPr/>
        </p:nvSpPr>
        <p:spPr>
          <a:xfrm>
            <a:off x="6682921" y="3167743"/>
            <a:ext cx="1828800" cy="400110"/>
          </a:xfrm>
          <a:prstGeom prst="rect">
            <a:avLst/>
          </a:prstGeom>
          <a:noFill/>
        </p:spPr>
        <p:txBody>
          <a:bodyPr wrap="square" rtlCol="0">
            <a:spAutoFit/>
          </a:bodyPr>
          <a:lstStyle/>
          <a:p>
            <a:pPr algn="l"/>
            <a:r>
              <a:rPr lang="en-US" sz="2000" b="1" dirty="0">
                <a:latin typeface="Comic Sans MS" panose="030F0702030302020204" pitchFamily="66" charset="0"/>
              </a:rPr>
              <a:t>Blood sugar</a:t>
            </a:r>
          </a:p>
        </p:txBody>
      </p:sp>
      <p:sp>
        <p:nvSpPr>
          <p:cNvPr id="8" name="TextBox 7">
            <a:extLst>
              <a:ext uri="{FF2B5EF4-FFF2-40B4-BE49-F238E27FC236}">
                <a16:creationId xmlns:a16="http://schemas.microsoft.com/office/drawing/2014/main" id="{2A593DBE-DBA3-FB44-B26B-498FF5D47E84}"/>
              </a:ext>
            </a:extLst>
          </p:cNvPr>
          <p:cNvSpPr txBox="1"/>
          <p:nvPr/>
        </p:nvSpPr>
        <p:spPr>
          <a:xfrm>
            <a:off x="1118808" y="1048105"/>
            <a:ext cx="9902977" cy="1384995"/>
          </a:xfrm>
          <a:prstGeom prst="rect">
            <a:avLst/>
          </a:prstGeom>
          <a:noFill/>
        </p:spPr>
        <p:txBody>
          <a:bodyPr wrap="square" rtlCol="0">
            <a:spAutoFit/>
          </a:bodyPr>
          <a:lstStyle/>
          <a:p>
            <a:pPr algn="l"/>
            <a:r>
              <a:rPr lang="en-US" sz="2800" dirty="0"/>
              <a:t>In type 1 diabetes, the pancreas does not produce glucagon, so low blood sugar with exercise/activity, can not be prevented naturally. Blood sugar goes too low.</a:t>
            </a:r>
          </a:p>
        </p:txBody>
      </p:sp>
      <p:grpSp>
        <p:nvGrpSpPr>
          <p:cNvPr id="11" name="Group 10">
            <a:extLst>
              <a:ext uri="{FF2B5EF4-FFF2-40B4-BE49-F238E27FC236}">
                <a16:creationId xmlns:a16="http://schemas.microsoft.com/office/drawing/2014/main" id="{8716F73A-6A06-1C48-8920-4A7295478518}"/>
              </a:ext>
            </a:extLst>
          </p:cNvPr>
          <p:cNvGrpSpPr/>
          <p:nvPr/>
        </p:nvGrpSpPr>
        <p:grpSpPr>
          <a:xfrm>
            <a:off x="3855621" y="4918043"/>
            <a:ext cx="1119240" cy="574920"/>
            <a:chOff x="3855621" y="4918043"/>
            <a:chExt cx="1119240" cy="57492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BFD69EBE-EEC1-8345-8AA1-58D51ED9E947}"/>
                    </a:ext>
                  </a:extLst>
                </p14:cNvPr>
                <p14:cNvContentPartPr/>
                <p14:nvPr/>
              </p14:nvContentPartPr>
              <p14:xfrm>
                <a:off x="3855621" y="4918043"/>
                <a:ext cx="1119240" cy="574920"/>
              </p14:xfrm>
            </p:contentPart>
          </mc:Choice>
          <mc:Fallback xmlns="">
            <p:pic>
              <p:nvPicPr>
                <p:cNvPr id="9" name="Ink 8">
                  <a:extLst>
                    <a:ext uri="{FF2B5EF4-FFF2-40B4-BE49-F238E27FC236}">
                      <a16:creationId xmlns:a16="http://schemas.microsoft.com/office/drawing/2014/main" id="{BFD69EBE-EEC1-8345-8AA1-58D51ED9E947}"/>
                    </a:ext>
                  </a:extLst>
                </p:cNvPr>
                <p:cNvPicPr/>
                <p:nvPr/>
              </p:nvPicPr>
              <p:blipFill>
                <a:blip r:embed="rId4"/>
                <a:stretch>
                  <a:fillRect/>
                </a:stretch>
              </p:blipFill>
              <p:spPr>
                <a:xfrm>
                  <a:off x="3837981" y="4900403"/>
                  <a:ext cx="1154880" cy="610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C9C9DD00-D493-3340-A579-66A06B8A7D80}"/>
                    </a:ext>
                  </a:extLst>
                </p14:cNvPr>
                <p14:cNvContentPartPr/>
                <p14:nvPr/>
              </p14:nvContentPartPr>
              <p14:xfrm>
                <a:off x="3923661" y="5008763"/>
                <a:ext cx="922680" cy="446400"/>
              </p14:xfrm>
            </p:contentPart>
          </mc:Choice>
          <mc:Fallback xmlns="">
            <p:pic>
              <p:nvPicPr>
                <p:cNvPr id="10" name="Ink 9">
                  <a:extLst>
                    <a:ext uri="{FF2B5EF4-FFF2-40B4-BE49-F238E27FC236}">
                      <a16:creationId xmlns:a16="http://schemas.microsoft.com/office/drawing/2014/main" id="{C9C9DD00-D493-3340-A579-66A06B8A7D80}"/>
                    </a:ext>
                  </a:extLst>
                </p:cNvPr>
                <p:cNvPicPr/>
                <p:nvPr/>
              </p:nvPicPr>
              <p:blipFill>
                <a:blip r:embed="rId6"/>
                <a:stretch>
                  <a:fillRect/>
                </a:stretch>
              </p:blipFill>
              <p:spPr>
                <a:xfrm>
                  <a:off x="3906021" y="4990763"/>
                  <a:ext cx="958320" cy="482040"/>
                </a:xfrm>
                <a:prstGeom prst="rect">
                  <a:avLst/>
                </a:prstGeom>
              </p:spPr>
            </p:pic>
          </mc:Fallback>
        </mc:AlternateContent>
      </p:grpSp>
    </p:spTree>
    <p:extLst>
      <p:ext uri="{BB962C8B-B14F-4D97-AF65-F5344CB8AC3E}">
        <p14:creationId xmlns:p14="http://schemas.microsoft.com/office/powerpoint/2010/main" val="41943554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4602B-0E2E-5049-A018-5F029ABA2E01}"/>
              </a:ext>
            </a:extLst>
          </p:cNvPr>
          <p:cNvSpPr>
            <a:spLocks noGrp="1"/>
          </p:cNvSpPr>
          <p:nvPr>
            <p:ph type="title"/>
          </p:nvPr>
        </p:nvSpPr>
        <p:spPr/>
        <p:txBody>
          <a:bodyPr/>
          <a:lstStyle/>
          <a:p>
            <a:r>
              <a:rPr lang="en-US" dirty="0"/>
              <a:t>Cause of type 1 diabetes</a:t>
            </a:r>
          </a:p>
        </p:txBody>
      </p:sp>
      <p:sp>
        <p:nvSpPr>
          <p:cNvPr id="4" name="Content Placeholder 3">
            <a:extLst>
              <a:ext uri="{FF2B5EF4-FFF2-40B4-BE49-F238E27FC236}">
                <a16:creationId xmlns:a16="http://schemas.microsoft.com/office/drawing/2014/main" id="{FA62B6EC-39C3-EC4B-AC85-0B31E37390C0}"/>
              </a:ext>
            </a:extLst>
          </p:cNvPr>
          <p:cNvSpPr>
            <a:spLocks noGrp="1"/>
          </p:cNvSpPr>
          <p:nvPr>
            <p:ph idx="1"/>
          </p:nvPr>
        </p:nvSpPr>
        <p:spPr/>
        <p:txBody>
          <a:bodyPr>
            <a:normAutofit fontScale="92500"/>
          </a:bodyPr>
          <a:lstStyle/>
          <a:p>
            <a:r>
              <a:rPr lang="en-US" dirty="0"/>
              <a:t>Type 1 diabetes is caused by an autoimmune response, in which, a virus causes the immune system to attack the cells in the pancreas. The attacked cells are the cells responsible for producing insulin and glucagon.</a:t>
            </a:r>
          </a:p>
          <a:p>
            <a:r>
              <a:rPr lang="en-US" dirty="0"/>
              <a:t>It can not be prevented, and has nothing to do with diet and exercise prior to diagnosis.</a:t>
            </a:r>
          </a:p>
          <a:p>
            <a:r>
              <a:rPr lang="en-US" dirty="0"/>
              <a:t>It is believed to have a genetic component.</a:t>
            </a:r>
          </a:p>
          <a:p>
            <a:r>
              <a:rPr lang="en-US" dirty="0"/>
              <a:t>It has no cure, just constant management with blood sugar monitoring, diet management, and insulin administration </a:t>
            </a:r>
          </a:p>
          <a:p>
            <a:r>
              <a:rPr lang="en-US" dirty="0"/>
              <a:t>Can be life threatening if managed poorly</a:t>
            </a:r>
          </a:p>
          <a:p>
            <a:r>
              <a:rPr lang="en-US" dirty="0"/>
              <a:t>Is lifelong, all day, every day management.</a:t>
            </a:r>
          </a:p>
        </p:txBody>
      </p:sp>
    </p:spTree>
    <p:extLst>
      <p:ext uri="{BB962C8B-B14F-4D97-AF65-F5344CB8AC3E}">
        <p14:creationId xmlns:p14="http://schemas.microsoft.com/office/powerpoint/2010/main" val="6586979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B91D-872F-F74E-A76E-6FB00026AA30}"/>
              </a:ext>
            </a:extLst>
          </p:cNvPr>
          <p:cNvSpPr>
            <a:spLocks noGrp="1"/>
          </p:cNvSpPr>
          <p:nvPr>
            <p:ph type="title"/>
          </p:nvPr>
        </p:nvSpPr>
        <p:spPr/>
        <p:txBody>
          <a:bodyPr/>
          <a:lstStyle/>
          <a:p>
            <a:r>
              <a:rPr lang="en-US" dirty="0"/>
              <a:t>Managing diabetes consists of…</a:t>
            </a:r>
          </a:p>
        </p:txBody>
      </p:sp>
      <p:sp>
        <p:nvSpPr>
          <p:cNvPr id="3" name="Content Placeholder 2">
            <a:extLst>
              <a:ext uri="{FF2B5EF4-FFF2-40B4-BE49-F238E27FC236}">
                <a16:creationId xmlns:a16="http://schemas.microsoft.com/office/drawing/2014/main" id="{2B2B6D60-12EB-E846-B234-9C425FDC2807}"/>
              </a:ext>
            </a:extLst>
          </p:cNvPr>
          <p:cNvSpPr>
            <a:spLocks noGrp="1"/>
          </p:cNvSpPr>
          <p:nvPr>
            <p:ph idx="1"/>
          </p:nvPr>
        </p:nvSpPr>
        <p:spPr/>
        <p:txBody>
          <a:bodyPr>
            <a:normAutofit/>
          </a:bodyPr>
          <a:lstStyle/>
          <a:p>
            <a:r>
              <a:rPr lang="en-US" dirty="0"/>
              <a:t>Monitoring blood sugar levels, by either </a:t>
            </a:r>
            <a:r>
              <a:rPr lang="en-US" dirty="0" err="1"/>
              <a:t>fingerstick</a:t>
            </a:r>
            <a:r>
              <a:rPr lang="en-US" dirty="0"/>
              <a:t> or continuous glucose monitor </a:t>
            </a:r>
          </a:p>
          <a:p>
            <a:r>
              <a:rPr lang="en-US" dirty="0"/>
              <a:t>Injecting insulin with multiple daily shots or through an insulin pump</a:t>
            </a:r>
          </a:p>
          <a:p>
            <a:r>
              <a:rPr lang="en-US" dirty="0"/>
              <a:t>Having access to fast acting carbohydrates (juice, fruit snacks, candy, glucose tabs) at all times, in case of falling blood sugars</a:t>
            </a:r>
          </a:p>
          <a:p>
            <a:r>
              <a:rPr lang="en-US" dirty="0"/>
              <a:t>Keeping a glucagon injection readily available at all times, in case of dangerously low blood sugar, leading to unconsciousness</a:t>
            </a:r>
          </a:p>
          <a:p>
            <a:r>
              <a:rPr lang="en-US" dirty="0"/>
              <a:t>Family, friends, </a:t>
            </a:r>
            <a:r>
              <a:rPr lang="en-US" dirty="0" err="1"/>
              <a:t>classsmates</a:t>
            </a:r>
            <a:r>
              <a:rPr lang="en-US" dirty="0"/>
              <a:t>, and school staff that have knowledge to help/get help in case of an emergency.</a:t>
            </a:r>
          </a:p>
        </p:txBody>
      </p:sp>
    </p:spTree>
    <p:extLst>
      <p:ext uri="{BB962C8B-B14F-4D97-AF65-F5344CB8AC3E}">
        <p14:creationId xmlns:p14="http://schemas.microsoft.com/office/powerpoint/2010/main" val="13912335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97AF895-6699-A94B-8CDA-016D84F5CDF1}"/>
              </a:ext>
            </a:extLst>
          </p:cNvPr>
          <p:cNvSpPr>
            <a:spLocks noGrp="1"/>
          </p:cNvSpPr>
          <p:nvPr>
            <p:ph type="title"/>
          </p:nvPr>
        </p:nvSpPr>
        <p:spPr/>
        <p:txBody>
          <a:bodyPr/>
          <a:lstStyle/>
          <a:p>
            <a:r>
              <a:rPr lang="en-US" dirty="0"/>
              <a:t>Monitoring blood sugar</a:t>
            </a:r>
          </a:p>
        </p:txBody>
      </p:sp>
      <p:pic>
        <p:nvPicPr>
          <p:cNvPr id="4" name="Picture 4">
            <a:extLst>
              <a:ext uri="{FF2B5EF4-FFF2-40B4-BE49-F238E27FC236}">
                <a16:creationId xmlns:a16="http://schemas.microsoft.com/office/drawing/2014/main" id="{7B11B205-1600-6C4A-9C2F-B273511EA8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3333" y="1231355"/>
            <a:ext cx="3310467" cy="1603375"/>
          </a:xfrm>
        </p:spPr>
      </p:pic>
      <p:pic>
        <p:nvPicPr>
          <p:cNvPr id="5" name="Picture 5">
            <a:extLst>
              <a:ext uri="{FF2B5EF4-FFF2-40B4-BE49-F238E27FC236}">
                <a16:creationId xmlns:a16="http://schemas.microsoft.com/office/drawing/2014/main" id="{28D1460B-92AC-8040-8853-0AFB0D92EC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93452" y="3980576"/>
            <a:ext cx="1738691" cy="2377078"/>
          </a:xfrm>
          <a:prstGeom prst="rect">
            <a:avLst/>
          </a:prstGeom>
        </p:spPr>
      </p:pic>
      <p:sp>
        <p:nvSpPr>
          <p:cNvPr id="6" name="TextBox 5">
            <a:extLst>
              <a:ext uri="{FF2B5EF4-FFF2-40B4-BE49-F238E27FC236}">
                <a16:creationId xmlns:a16="http://schemas.microsoft.com/office/drawing/2014/main" id="{C8A35F9D-42BF-B240-93B7-4A26C6EE5E04}"/>
              </a:ext>
            </a:extLst>
          </p:cNvPr>
          <p:cNvSpPr txBox="1"/>
          <p:nvPr/>
        </p:nvSpPr>
        <p:spPr>
          <a:xfrm>
            <a:off x="434279" y="1592000"/>
            <a:ext cx="7231078" cy="1815882"/>
          </a:xfrm>
          <a:prstGeom prst="rect">
            <a:avLst/>
          </a:prstGeom>
          <a:noFill/>
        </p:spPr>
        <p:txBody>
          <a:bodyPr wrap="square" rtlCol="0">
            <a:spAutoFit/>
          </a:bodyPr>
          <a:lstStyle/>
          <a:p>
            <a:pPr algn="l"/>
            <a:r>
              <a:rPr lang="en-US" sz="2800" dirty="0"/>
              <a:t>A </a:t>
            </a:r>
            <a:r>
              <a:rPr lang="en-US" sz="2800" dirty="0" err="1"/>
              <a:t>glucometer</a:t>
            </a:r>
            <a:r>
              <a:rPr lang="en-US" sz="2800" dirty="0"/>
              <a:t> is used to check blood sugar four or more times a day. Blood is collected by using a small needle to prick the tip of the finger, and a drop of blood is placed on the meter strip.</a:t>
            </a:r>
          </a:p>
        </p:txBody>
      </p:sp>
      <p:sp>
        <p:nvSpPr>
          <p:cNvPr id="15" name="TextBox 14">
            <a:extLst>
              <a:ext uri="{FF2B5EF4-FFF2-40B4-BE49-F238E27FC236}">
                <a16:creationId xmlns:a16="http://schemas.microsoft.com/office/drawing/2014/main" id="{4BB14920-42F0-5748-B494-B2A87A53C69D}"/>
              </a:ext>
            </a:extLst>
          </p:cNvPr>
          <p:cNvSpPr txBox="1"/>
          <p:nvPr/>
        </p:nvSpPr>
        <p:spPr>
          <a:xfrm>
            <a:off x="479636" y="3980576"/>
            <a:ext cx="7503221" cy="2677656"/>
          </a:xfrm>
          <a:prstGeom prst="rect">
            <a:avLst/>
          </a:prstGeom>
          <a:noFill/>
        </p:spPr>
        <p:txBody>
          <a:bodyPr wrap="square">
            <a:spAutoFit/>
          </a:bodyPr>
          <a:lstStyle/>
          <a:p>
            <a:pPr algn="l"/>
            <a:r>
              <a:rPr lang="en-US" sz="2800" dirty="0"/>
              <a:t>A continuous glucose monitor, such as a </a:t>
            </a:r>
            <a:r>
              <a:rPr lang="en-US" sz="2800" dirty="0" err="1"/>
              <a:t>dexcom</a:t>
            </a:r>
            <a:r>
              <a:rPr lang="en-US" sz="2800" dirty="0"/>
              <a:t>, can be used to have blood sugar readings available at all times. Readings are sent to a receiver or smartphone. Blood sugar readings can also be sent to others, (family members/healthcare providers) so they are aware of highs and lows.</a:t>
            </a:r>
          </a:p>
        </p:txBody>
      </p:sp>
    </p:spTree>
    <p:extLst>
      <p:ext uri="{BB962C8B-B14F-4D97-AF65-F5344CB8AC3E}">
        <p14:creationId xmlns:p14="http://schemas.microsoft.com/office/powerpoint/2010/main" val="33228079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D0BE8-9371-B54E-94C8-B5D3D53AD2FD}"/>
              </a:ext>
            </a:extLst>
          </p:cNvPr>
          <p:cNvSpPr>
            <a:spLocks noGrp="1"/>
          </p:cNvSpPr>
          <p:nvPr>
            <p:ph type="title"/>
          </p:nvPr>
        </p:nvSpPr>
        <p:spPr/>
        <p:txBody>
          <a:bodyPr/>
          <a:lstStyle/>
          <a:p>
            <a:r>
              <a:rPr lang="en-US" dirty="0"/>
              <a:t>Giving insulin shots</a:t>
            </a:r>
          </a:p>
        </p:txBody>
      </p:sp>
      <p:pic>
        <p:nvPicPr>
          <p:cNvPr id="4" name="Picture 4">
            <a:extLst>
              <a:ext uri="{FF2B5EF4-FFF2-40B4-BE49-F238E27FC236}">
                <a16:creationId xmlns:a16="http://schemas.microsoft.com/office/drawing/2014/main" id="{54A03567-1FE7-574F-9AA5-28B68E8A0905}"/>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181547" y="1432530"/>
            <a:ext cx="3447143" cy="2286756"/>
          </a:xfrm>
        </p:spPr>
      </p:pic>
      <p:pic>
        <p:nvPicPr>
          <p:cNvPr id="5" name="Picture 5">
            <a:extLst>
              <a:ext uri="{FF2B5EF4-FFF2-40B4-BE49-F238E27FC236}">
                <a16:creationId xmlns:a16="http://schemas.microsoft.com/office/drawing/2014/main" id="{BD431719-E787-414E-BBE3-991B44771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037" y="4035086"/>
            <a:ext cx="3986653" cy="2286756"/>
          </a:xfrm>
          <a:prstGeom prst="rect">
            <a:avLst/>
          </a:prstGeom>
        </p:spPr>
      </p:pic>
      <p:sp>
        <p:nvSpPr>
          <p:cNvPr id="6" name="TextBox 5">
            <a:extLst>
              <a:ext uri="{FF2B5EF4-FFF2-40B4-BE49-F238E27FC236}">
                <a16:creationId xmlns:a16="http://schemas.microsoft.com/office/drawing/2014/main" id="{1B3B39C0-DB58-FD43-BB1C-9D8AEE272EE0}"/>
              </a:ext>
            </a:extLst>
          </p:cNvPr>
          <p:cNvSpPr txBox="1"/>
          <p:nvPr/>
        </p:nvSpPr>
        <p:spPr>
          <a:xfrm>
            <a:off x="1451730" y="1734127"/>
            <a:ext cx="4644270" cy="3539430"/>
          </a:xfrm>
          <a:prstGeom prst="rect">
            <a:avLst/>
          </a:prstGeom>
          <a:noFill/>
        </p:spPr>
        <p:txBody>
          <a:bodyPr wrap="square" rtlCol="0">
            <a:spAutoFit/>
          </a:bodyPr>
          <a:lstStyle/>
          <a:p>
            <a:pPr algn="l"/>
            <a:r>
              <a:rPr lang="en-US" sz="2800" dirty="0"/>
              <a:t>Insulin shots can be given by drawing insulin from a vial into a syringe, or by using an insulin pen, which contains a vial of insulin. The required insulin dose is dialed in on the pen before administering the shot.  </a:t>
            </a:r>
          </a:p>
        </p:txBody>
      </p:sp>
    </p:spTree>
    <p:extLst>
      <p:ext uri="{BB962C8B-B14F-4D97-AF65-F5344CB8AC3E}">
        <p14:creationId xmlns:p14="http://schemas.microsoft.com/office/powerpoint/2010/main" val="16435974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0010C-029C-2845-9353-73A033362089}"/>
              </a:ext>
            </a:extLst>
          </p:cNvPr>
          <p:cNvSpPr>
            <a:spLocks noGrp="1"/>
          </p:cNvSpPr>
          <p:nvPr>
            <p:ph type="title"/>
          </p:nvPr>
        </p:nvSpPr>
        <p:spPr/>
        <p:txBody>
          <a:bodyPr/>
          <a:lstStyle/>
          <a:p>
            <a:r>
              <a:rPr lang="en-US" dirty="0"/>
              <a:t>Insulin pumps (like an external pancreas)</a:t>
            </a:r>
          </a:p>
        </p:txBody>
      </p:sp>
      <p:pic>
        <p:nvPicPr>
          <p:cNvPr id="4" name="Picture 4">
            <a:extLst>
              <a:ext uri="{FF2B5EF4-FFF2-40B4-BE49-F238E27FC236}">
                <a16:creationId xmlns:a16="http://schemas.microsoft.com/office/drawing/2014/main" id="{89E838B6-B7A6-5946-83A1-4AB184CC38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0530" y="1690687"/>
            <a:ext cx="5250422" cy="2542645"/>
          </a:xfrm>
        </p:spPr>
      </p:pic>
      <p:pic>
        <p:nvPicPr>
          <p:cNvPr id="5" name="Picture 5">
            <a:extLst>
              <a:ext uri="{FF2B5EF4-FFF2-40B4-BE49-F238E27FC236}">
                <a16:creationId xmlns:a16="http://schemas.microsoft.com/office/drawing/2014/main" id="{3516E69E-63EB-6A42-A21B-48476B6C191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3730" y="1690689"/>
            <a:ext cx="4291270" cy="2406574"/>
          </a:xfrm>
          <a:prstGeom prst="rect">
            <a:avLst/>
          </a:prstGeom>
        </p:spPr>
      </p:pic>
      <p:sp>
        <p:nvSpPr>
          <p:cNvPr id="6" name="TextBox 5">
            <a:extLst>
              <a:ext uri="{FF2B5EF4-FFF2-40B4-BE49-F238E27FC236}">
                <a16:creationId xmlns:a16="http://schemas.microsoft.com/office/drawing/2014/main" id="{CF5BD1AD-067E-4A4A-B6A5-55AEAD2AA8FF}"/>
              </a:ext>
            </a:extLst>
          </p:cNvPr>
          <p:cNvSpPr txBox="1"/>
          <p:nvPr/>
        </p:nvSpPr>
        <p:spPr>
          <a:xfrm>
            <a:off x="1179586" y="4413169"/>
            <a:ext cx="4291271" cy="2031325"/>
          </a:xfrm>
          <a:prstGeom prst="rect">
            <a:avLst/>
          </a:prstGeom>
          <a:noFill/>
        </p:spPr>
        <p:txBody>
          <a:bodyPr wrap="square" rtlCol="0">
            <a:spAutoFit/>
          </a:bodyPr>
          <a:lstStyle/>
          <a:p>
            <a:pPr algn="l"/>
            <a:r>
              <a:rPr lang="en-US" dirty="0"/>
              <a:t>Insulin can be given through a pump, which is connected to you at all times. With a tubeless system, the pod is filled with insulin and applied to the skin, and a small plastic tube is injected under the skin. Using radio frequency, the PDM communicates  insulin doses and rate changes to the pod.</a:t>
            </a:r>
          </a:p>
        </p:txBody>
      </p:sp>
      <p:sp>
        <p:nvSpPr>
          <p:cNvPr id="7" name="TextBox 6">
            <a:extLst>
              <a:ext uri="{FF2B5EF4-FFF2-40B4-BE49-F238E27FC236}">
                <a16:creationId xmlns:a16="http://schemas.microsoft.com/office/drawing/2014/main" id="{33837676-F0F7-C644-85AC-0D6BAF671A65}"/>
              </a:ext>
            </a:extLst>
          </p:cNvPr>
          <p:cNvSpPr txBox="1"/>
          <p:nvPr/>
        </p:nvSpPr>
        <p:spPr>
          <a:xfrm>
            <a:off x="6637563" y="4467981"/>
            <a:ext cx="4883151" cy="2031325"/>
          </a:xfrm>
          <a:prstGeom prst="rect">
            <a:avLst/>
          </a:prstGeom>
          <a:noFill/>
        </p:spPr>
        <p:txBody>
          <a:bodyPr wrap="square" rtlCol="0">
            <a:spAutoFit/>
          </a:bodyPr>
          <a:lstStyle/>
          <a:p>
            <a:pPr algn="l"/>
            <a:r>
              <a:rPr lang="en-US" dirty="0"/>
              <a:t>Systems that are not tubeless include a small infusion set that is applied to the skin. A small plastic tube is injected under the skin. The infusion set is  connected to the pump by a thin, clear, flexible tube. The pump, which is battery operated,  holds the insulin, and is used to make rate changes and give insulin boluses.</a:t>
            </a:r>
          </a:p>
        </p:txBody>
      </p:sp>
    </p:spTree>
    <p:extLst>
      <p:ext uri="{BB962C8B-B14F-4D97-AF65-F5344CB8AC3E}">
        <p14:creationId xmlns:p14="http://schemas.microsoft.com/office/powerpoint/2010/main" val="20950379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1133</Words>
  <Application>Microsoft Office PowerPoint</Application>
  <PresentationFormat>Widescreen</PresentationFormat>
  <Paragraphs>96</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Cavolini</vt:lpstr>
      <vt:lpstr>Comic Sans MS</vt:lpstr>
      <vt:lpstr>Helvetica</vt:lpstr>
      <vt:lpstr>Office Theme</vt:lpstr>
      <vt:lpstr>Type 1 Diabetes</vt:lpstr>
      <vt:lpstr>Normally….</vt:lpstr>
      <vt:lpstr>In Type 1 Diabetes….</vt:lpstr>
      <vt:lpstr>PowerPoint Presentation</vt:lpstr>
      <vt:lpstr>Cause of type 1 diabetes</vt:lpstr>
      <vt:lpstr>Managing diabetes consists of…</vt:lpstr>
      <vt:lpstr>Monitoring blood sugar</vt:lpstr>
      <vt:lpstr>Giving insulin shots</vt:lpstr>
      <vt:lpstr>Insulin pumps (like an external pancreas)</vt:lpstr>
      <vt:lpstr>Hyperglycemia (high blood sugar) caused by:</vt:lpstr>
      <vt:lpstr>Symptoms of high blood sugar </vt:lpstr>
      <vt:lpstr>Long term consequences of high blood sugars</vt:lpstr>
      <vt:lpstr>Emergency complication of high blood sugar </vt:lpstr>
      <vt:lpstr>Hypoglycemia (low blood sugar ) caused by:</vt:lpstr>
      <vt:lpstr>Symptoms of low blood sugar</vt:lpstr>
      <vt:lpstr>Extreme low blood sugar can cause</vt:lpstr>
      <vt:lpstr>Exercise and blood sugar </vt:lpstr>
      <vt:lpstr>Treating low blood sugar</vt:lpstr>
      <vt:lpstr>Low blood sugar causing loss of consciousness </vt:lpstr>
      <vt:lpstr>Giving glucagon G-voke</vt:lpstr>
      <vt:lpstr>What you should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1 Diabetes</dc:title>
  <dc:creator>Desiree Fremer</dc:creator>
  <cp:lastModifiedBy>Lesley Swintek</cp:lastModifiedBy>
  <cp:revision>10</cp:revision>
  <dcterms:created xsi:type="dcterms:W3CDTF">2021-09-13T21:54:32Z</dcterms:created>
  <dcterms:modified xsi:type="dcterms:W3CDTF">2021-09-22T15:14:22Z</dcterms:modified>
</cp:coreProperties>
</file>